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08" r:id="rId4"/>
    <p:sldId id="300" r:id="rId5"/>
    <p:sldId id="258" r:id="rId6"/>
    <p:sldId id="259" r:id="rId7"/>
    <p:sldId id="260" r:id="rId8"/>
    <p:sldId id="281" r:id="rId9"/>
    <p:sldId id="261" r:id="rId10"/>
    <p:sldId id="262" r:id="rId11"/>
    <p:sldId id="271" r:id="rId12"/>
    <p:sldId id="270" r:id="rId13"/>
    <p:sldId id="290" r:id="rId14"/>
    <p:sldId id="263" r:id="rId15"/>
    <p:sldId id="289" r:id="rId16"/>
    <p:sldId id="288" r:id="rId17"/>
    <p:sldId id="269" r:id="rId18"/>
    <p:sldId id="292" r:id="rId19"/>
    <p:sldId id="282" r:id="rId20"/>
    <p:sldId id="302" r:id="rId21"/>
    <p:sldId id="303" r:id="rId22"/>
    <p:sldId id="307" r:id="rId23"/>
    <p:sldId id="264" r:id="rId24"/>
    <p:sldId id="284" r:id="rId25"/>
    <p:sldId id="283" r:id="rId26"/>
    <p:sldId id="272" r:id="rId27"/>
    <p:sldId id="273" r:id="rId28"/>
    <p:sldId id="295" r:id="rId29"/>
    <p:sldId id="296" r:id="rId30"/>
    <p:sldId id="297" r:id="rId31"/>
    <p:sldId id="298" r:id="rId32"/>
    <p:sldId id="299" r:id="rId33"/>
    <p:sldId id="293" r:id="rId34"/>
    <p:sldId id="265" r:id="rId35"/>
    <p:sldId id="305" r:id="rId36"/>
    <p:sldId id="306" r:id="rId37"/>
    <p:sldId id="294" r:id="rId38"/>
    <p:sldId id="304" r:id="rId39"/>
    <p:sldId id="274" r:id="rId40"/>
    <p:sldId id="266" r:id="rId41"/>
    <p:sldId id="275" r:id="rId42"/>
    <p:sldId id="267" r:id="rId43"/>
    <p:sldId id="276" r:id="rId44"/>
    <p:sldId id="277" r:id="rId45"/>
    <p:sldId id="285" r:id="rId46"/>
    <p:sldId id="286" r:id="rId47"/>
    <p:sldId id="287" r:id="rId48"/>
    <p:sldId id="278" r:id="rId49"/>
    <p:sldId id="280" r:id="rId50"/>
    <p:sldId id="268" r:id="rId51"/>
    <p:sldId id="279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F3328-1FA8-C04A-8EC0-A7C84C49E05E}" type="datetimeFigureOut">
              <a:rPr lang="es-ES_tradnl" smtClean="0"/>
              <a:t>10/09/2018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7A167-1D3B-3341-A6BD-38736EFFDF9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674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7A167-1D3B-3341-A6BD-38736EFFDF99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92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0268-0698-2D45-96A2-84E59E63179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E7D1-3F62-1942-B3BA-D59FF84E78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Gestao</a:t>
            </a:r>
            <a:r>
              <a:rPr lang="en-US" b="1"/>
              <a:t> </a:t>
            </a:r>
            <a:r>
              <a:rPr lang="en-US" b="1" err="1"/>
              <a:t>inovadora</a:t>
            </a:r>
            <a:r>
              <a:rPr lang="en-US" b="1"/>
              <a:t> de </a:t>
            </a:r>
            <a:r>
              <a:rPr lang="en-US" b="1" err="1"/>
              <a:t>bairros</a:t>
            </a:r>
            <a:r>
              <a:rPr lang="en-US" b="1"/>
              <a:t> </a:t>
            </a:r>
            <a:r>
              <a:rPr lang="en-US" b="1" err="1"/>
              <a:t>historicos</a:t>
            </a:r>
            <a:r>
              <a:rPr lang="en-US" b="1"/>
              <a:t>: o </a:t>
            </a:r>
            <a:r>
              <a:rPr lang="en-US" b="1" err="1"/>
              <a:t>desafio</a:t>
            </a:r>
            <a:r>
              <a:rPr lang="en-US" b="1"/>
              <a:t> da </a:t>
            </a:r>
            <a:r>
              <a:rPr lang="en-US" b="1" err="1"/>
              <a:t>governanca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err="1"/>
              <a:t>Edesio</a:t>
            </a:r>
            <a:r>
              <a:rPr lang="en-US" b="1"/>
              <a:t> Fernandes</a:t>
            </a:r>
            <a:br>
              <a:rPr lang="en-US" b="1"/>
            </a:br>
            <a:r>
              <a:rPr lang="en-US" b="1"/>
              <a:t>DPU Associates</a:t>
            </a:r>
            <a:br>
              <a:rPr lang="en-US" b="1"/>
            </a:br>
            <a:r>
              <a:rPr lang="en-US" b="1"/>
              <a:t>Lincoln Institute of Land Policy</a:t>
            </a:r>
          </a:p>
        </p:txBody>
      </p:sp>
    </p:spTree>
    <p:extLst>
      <p:ext uri="{BB962C8B-B14F-4D97-AF65-F5344CB8AC3E}">
        <p14:creationId xmlns:p14="http://schemas.microsoft.com/office/powerpoint/2010/main" val="236249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37084-8062-CE4F-9754-EE7B63DA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err="1"/>
              <a:t>Questao</a:t>
            </a:r>
            <a:r>
              <a:rPr lang="es-ES_tradnl" b="1"/>
              <a:t> jurídica central nao </a:t>
            </a:r>
            <a:r>
              <a:rPr lang="es-ES_tradnl" b="1" err="1"/>
              <a:t>resolvida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A6FCBE-D4DF-444F-A2FC-054A8F80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_tradnl" sz="3400" b="1" err="1"/>
              <a:t>Direitos</a:t>
            </a:r>
            <a:r>
              <a:rPr lang="es-ES_tradnl" sz="3400" b="1"/>
              <a:t> de </a:t>
            </a:r>
            <a:r>
              <a:rPr lang="es-ES_tradnl" sz="3400" b="1" err="1"/>
              <a:t>propriedade</a:t>
            </a:r>
            <a:r>
              <a:rPr lang="es-ES_tradnl" sz="3400" b="1"/>
              <a:t>: significados e </a:t>
            </a:r>
            <a:r>
              <a:rPr lang="es-ES_tradnl" sz="3400" b="1" err="1"/>
              <a:t>implicacoes</a:t>
            </a:r>
            <a:r>
              <a:rPr lang="es-ES_tradnl" sz="3400" b="1"/>
              <a:t> do </a:t>
            </a:r>
            <a:r>
              <a:rPr lang="es-ES_tradnl" sz="3400" b="1" err="1"/>
              <a:t>gravame</a:t>
            </a:r>
            <a:r>
              <a:rPr lang="es-ES_tradnl" sz="3400" b="1"/>
              <a:t> jurídico da </a:t>
            </a:r>
            <a:r>
              <a:rPr lang="es-ES_tradnl" sz="3400" b="1" err="1"/>
              <a:t>protecao</a:t>
            </a:r>
            <a:endParaRPr lang="es-ES_tradnl" sz="3400" b="1"/>
          </a:p>
          <a:p>
            <a:pPr algn="just"/>
            <a:r>
              <a:rPr lang="es-ES_tradnl" sz="3400" b="1" err="1"/>
              <a:t>Distribuicao</a:t>
            </a:r>
            <a:r>
              <a:rPr lang="es-ES_tradnl" sz="3400" b="1"/>
              <a:t> de responsabilidades e </a:t>
            </a:r>
            <a:r>
              <a:rPr lang="es-ES_tradnl" sz="3400" b="1" err="1"/>
              <a:t>obrigacoes</a:t>
            </a:r>
            <a:r>
              <a:rPr lang="es-ES_tradnl" sz="3400" b="1"/>
              <a:t> dos atores</a:t>
            </a:r>
          </a:p>
          <a:p>
            <a:pPr algn="just"/>
            <a:r>
              <a:rPr lang="es-ES_tradnl" sz="3400" b="1" err="1"/>
              <a:t>Primeira</a:t>
            </a:r>
            <a:r>
              <a:rPr lang="es-ES_tradnl" sz="3400" b="1"/>
              <a:t> </a:t>
            </a:r>
            <a:r>
              <a:rPr lang="es-ES_tradnl" sz="3400" b="1" err="1"/>
              <a:t>expressao</a:t>
            </a:r>
            <a:r>
              <a:rPr lang="es-ES_tradnl" sz="3400" b="1"/>
              <a:t> da </a:t>
            </a:r>
            <a:r>
              <a:rPr lang="es-ES_tradnl" sz="3400" b="1" err="1"/>
              <a:t>nocao</a:t>
            </a:r>
            <a:r>
              <a:rPr lang="es-ES_tradnl" sz="3400" b="1"/>
              <a:t> da </a:t>
            </a:r>
            <a:r>
              <a:rPr lang="es-ES_tradnl" sz="3400" b="1" err="1"/>
              <a:t>funcao</a:t>
            </a:r>
            <a:r>
              <a:rPr lang="es-ES_tradnl" sz="3400" b="1"/>
              <a:t> social na CF de 1934: equilibrio de intereses e </a:t>
            </a:r>
            <a:r>
              <a:rPr lang="es-ES_tradnl" sz="3400" b="1" err="1"/>
              <a:t>direitos</a:t>
            </a:r>
            <a:r>
              <a:rPr lang="es-ES_tradnl" sz="3400" b="1"/>
              <a:t>, valor de uso</a:t>
            </a:r>
          </a:p>
          <a:p>
            <a:pPr algn="just"/>
            <a:r>
              <a:rPr lang="es-ES_tradnl" sz="3400" b="1"/>
              <a:t>DL 25 ate </a:t>
            </a:r>
            <a:r>
              <a:rPr lang="es-ES_tradnl" sz="3400" b="1" err="1"/>
              <a:t>hoje</a:t>
            </a:r>
            <a:r>
              <a:rPr lang="es-ES_tradnl" sz="3400" b="1"/>
              <a:t>: </a:t>
            </a:r>
            <a:r>
              <a:rPr lang="es-ES_tradnl" sz="3400" b="1" err="1"/>
              <a:t>Tombamento</a:t>
            </a:r>
            <a:endParaRPr lang="es-ES_tradnl" sz="3400" b="1"/>
          </a:p>
          <a:p>
            <a:pPr algn="just"/>
            <a:r>
              <a:rPr lang="es-ES_tradnl" sz="3400" b="1" err="1"/>
              <a:t>Contudo</a:t>
            </a:r>
            <a:r>
              <a:rPr lang="es-ES_tradnl" sz="3400" b="1"/>
              <a:t>, convive </a:t>
            </a:r>
            <a:r>
              <a:rPr lang="es-ES_tradnl" sz="3400" b="1" err="1"/>
              <a:t>com</a:t>
            </a:r>
            <a:r>
              <a:rPr lang="es-ES_tradnl" sz="3400" b="1"/>
              <a:t> cultura civilista da </a:t>
            </a:r>
            <a:r>
              <a:rPr lang="es-ES_tradnl" sz="3400" b="1" err="1"/>
              <a:t>propriedade</a:t>
            </a:r>
            <a:r>
              <a:rPr lang="es-ES_tradnl" sz="3400" b="1"/>
              <a:t> individual plena – valor de troca</a:t>
            </a:r>
          </a:p>
          <a:p>
            <a:pPr algn="just"/>
            <a:r>
              <a:rPr lang="es-ES_tradnl" sz="3400" b="1"/>
              <a:t>Ate anos 60 menos problemático</a:t>
            </a:r>
          </a:p>
          <a:p>
            <a:pPr algn="just"/>
            <a:r>
              <a:rPr lang="es-ES_tradnl" sz="3400" b="1"/>
              <a:t>“</a:t>
            </a:r>
            <a:r>
              <a:rPr lang="es-ES_tradnl" sz="3400" b="1" err="1"/>
              <a:t>Monumentalidade</a:t>
            </a:r>
            <a:r>
              <a:rPr lang="es-ES_tradnl" sz="3400" b="1"/>
              <a:t>” </a:t>
            </a:r>
            <a:r>
              <a:rPr lang="es-ES_tradnl" sz="3400" b="1" err="1"/>
              <a:t>tendia</a:t>
            </a:r>
            <a:r>
              <a:rPr lang="es-ES_tradnl" sz="3400" b="1"/>
              <a:t> a se dar </a:t>
            </a:r>
            <a:r>
              <a:rPr lang="es-ES_tradnl" sz="3400" b="1" err="1"/>
              <a:t>em</a:t>
            </a:r>
            <a:r>
              <a:rPr lang="es-ES_tradnl" sz="3400" b="1"/>
              <a:t> </a:t>
            </a:r>
            <a:r>
              <a:rPr lang="es-ES_tradnl" sz="3400" b="1" err="1"/>
              <a:t>imoveis</a:t>
            </a:r>
            <a:r>
              <a:rPr lang="es-ES_tradnl" sz="3400" b="1"/>
              <a:t> públicos e/</a:t>
            </a:r>
            <a:r>
              <a:rPr lang="es-ES_tradnl" sz="3400" b="1" err="1"/>
              <a:t>ou</a:t>
            </a:r>
            <a:r>
              <a:rPr lang="es-ES_tradnl" sz="3400" b="1"/>
              <a:t> religiosos, </a:t>
            </a:r>
            <a:r>
              <a:rPr lang="es-ES_tradnl" sz="3400" b="1" err="1"/>
              <a:t>em</a:t>
            </a:r>
            <a:r>
              <a:rPr lang="es-ES_tradnl" sz="3400" b="1"/>
              <a:t> </a:t>
            </a:r>
            <a:r>
              <a:rPr lang="es-ES_tradnl" sz="3400" b="1" err="1"/>
              <a:t>cidades</a:t>
            </a:r>
            <a:r>
              <a:rPr lang="es-ES_tradnl" sz="3400" b="1"/>
              <a:t> </a:t>
            </a:r>
            <a:r>
              <a:rPr lang="es-ES_tradnl" sz="3400" b="1" err="1"/>
              <a:t>coloniais</a:t>
            </a:r>
            <a:r>
              <a:rPr lang="es-ES_tradnl" sz="3400" b="1"/>
              <a:t> </a:t>
            </a:r>
            <a:r>
              <a:rPr lang="es-ES_tradnl" sz="3400" b="1" err="1"/>
              <a:t>economicamente</a:t>
            </a:r>
            <a:r>
              <a:rPr lang="es-ES_tradnl" sz="3400" b="1"/>
              <a:t> </a:t>
            </a:r>
            <a:r>
              <a:rPr lang="es-ES_tradnl" sz="3400" b="1" err="1"/>
              <a:t>estagnadas</a:t>
            </a:r>
            <a:r>
              <a:rPr lang="es-ES_tradnl" sz="3400" b="1"/>
              <a:t>, </a:t>
            </a:r>
            <a:r>
              <a:rPr lang="es-ES_tradnl" sz="3400" b="1" err="1"/>
              <a:t>ou</a:t>
            </a:r>
            <a:r>
              <a:rPr lang="es-ES_tradnl" sz="3400" b="1"/>
              <a:t> </a:t>
            </a:r>
            <a:r>
              <a:rPr lang="es-ES_tradnl" sz="3400" b="1" err="1"/>
              <a:t>em</a:t>
            </a:r>
            <a:r>
              <a:rPr lang="es-ES_tradnl" sz="3400" b="1"/>
              <a:t> áreas de patrimonio natural (Pico do </a:t>
            </a:r>
            <a:r>
              <a:rPr lang="es-ES_tradnl" sz="3400" b="1" err="1"/>
              <a:t>Itabirito</a:t>
            </a:r>
            <a:r>
              <a:rPr lang="es-ES_tradnl" sz="3400" b="1"/>
              <a:t>)</a:t>
            </a:r>
          </a:p>
          <a:p>
            <a:pPr marL="0" indent="0" algn="just">
              <a:buNone/>
            </a:pPr>
            <a:endParaRPr lang="es-ES_tradnl" b="1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04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grejas tombadas salvador">
            <a:extLst>
              <a:ext uri="{FF2B5EF4-FFF2-40B4-BE49-F238E27FC236}">
                <a16:creationId xmlns:a16="http://schemas.microsoft.com/office/drawing/2014/main" xmlns="" id="{4BA186F9-A4BD-0344-9B56-E67F1DB9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" y="495945"/>
            <a:ext cx="8493072" cy="6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1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uro preto aerea">
            <a:extLst>
              <a:ext uri="{FF2B5EF4-FFF2-40B4-BE49-F238E27FC236}">
                <a16:creationId xmlns:a16="http://schemas.microsoft.com/office/drawing/2014/main" xmlns="" id="{783E24B4-86C3-0C47-B3BE-627C361C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1" y="418454"/>
            <a:ext cx="8322590" cy="5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9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pico do itabirito">
            <a:extLst>
              <a:ext uri="{FF2B5EF4-FFF2-40B4-BE49-F238E27FC236}">
                <a16:creationId xmlns:a16="http://schemas.microsoft.com/office/drawing/2014/main" xmlns="" id="{4F0E27A5-7196-CD41-A0EE-0254942A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5" y="557939"/>
            <a:ext cx="8353586" cy="59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B93B5-2A53-054E-B62B-187B87AE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err="1"/>
              <a:t>Urbanizacao</a:t>
            </a:r>
            <a:r>
              <a:rPr lang="es-ES_tradnl" b="1"/>
              <a:t> e </a:t>
            </a:r>
            <a:r>
              <a:rPr lang="es-ES_tradnl" b="1" err="1"/>
              <a:t>protecao</a:t>
            </a:r>
            <a:r>
              <a:rPr lang="es-ES_tradnl" b="1"/>
              <a:t> do patrimonio cultural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CB47A-7876-6246-B1CB-B08179FC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7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_tradnl" b="1" err="1"/>
              <a:t>Urbanizacao</a:t>
            </a:r>
            <a:r>
              <a:rPr lang="es-ES_tradnl" b="1"/>
              <a:t> e </a:t>
            </a:r>
            <a:r>
              <a:rPr lang="es-ES_tradnl" b="1" err="1"/>
              <a:t>mercantilizacao</a:t>
            </a:r>
            <a:r>
              <a:rPr lang="es-ES_tradnl" b="1"/>
              <a:t> </a:t>
            </a:r>
            <a:r>
              <a:rPr lang="es-ES_tradnl" b="1" err="1"/>
              <a:t>crescente</a:t>
            </a:r>
            <a:r>
              <a:rPr lang="es-ES_tradnl" b="1"/>
              <a:t> da </a:t>
            </a:r>
            <a:r>
              <a:rPr lang="es-ES_tradnl" b="1" err="1"/>
              <a:t>terra</a:t>
            </a:r>
            <a:r>
              <a:rPr lang="es-ES_tradnl" b="1"/>
              <a:t> e das </a:t>
            </a:r>
            <a:r>
              <a:rPr lang="es-ES_tradnl" b="1" err="1"/>
              <a:t>cidades</a:t>
            </a:r>
            <a:endParaRPr lang="es-ES_tradnl" b="1"/>
          </a:p>
          <a:p>
            <a:pPr algn="just"/>
            <a:r>
              <a:rPr lang="es-ES_tradnl" b="1" err="1"/>
              <a:t>Tensoes</a:t>
            </a:r>
            <a:r>
              <a:rPr lang="es-ES_tradnl" b="1"/>
              <a:t> </a:t>
            </a:r>
            <a:r>
              <a:rPr lang="es-ES_tradnl" b="1" err="1"/>
              <a:t>aumentam</a:t>
            </a:r>
            <a:r>
              <a:rPr lang="es-ES_tradnl" b="1"/>
              <a:t> exponencialmente</a:t>
            </a:r>
          </a:p>
          <a:p>
            <a:pPr algn="just"/>
            <a:r>
              <a:rPr lang="es-ES_tradnl" b="1" err="1"/>
              <a:t>Crise</a:t>
            </a:r>
            <a:r>
              <a:rPr lang="es-ES_tradnl" b="1"/>
              <a:t> dos instrumentos </a:t>
            </a:r>
            <a:r>
              <a:rPr lang="es-ES_tradnl" b="1" err="1"/>
              <a:t>tradicionais</a:t>
            </a:r>
            <a:endParaRPr lang="es-ES_tradnl" b="1"/>
          </a:p>
          <a:p>
            <a:pPr algn="just"/>
            <a:r>
              <a:rPr lang="es-ES_tradnl" b="1" err="1"/>
              <a:t>Tombamento</a:t>
            </a:r>
            <a:r>
              <a:rPr lang="es-ES_tradnl" b="1"/>
              <a:t> como “</a:t>
            </a:r>
            <a:r>
              <a:rPr lang="es-ES_tradnl" b="1" err="1"/>
              <a:t>punicao</a:t>
            </a:r>
            <a:r>
              <a:rPr lang="es-ES_tradnl" b="1"/>
              <a:t>”, </a:t>
            </a:r>
            <a:r>
              <a:rPr lang="es-ES_tradnl" b="1" err="1"/>
              <a:t>esvaziamento</a:t>
            </a:r>
            <a:r>
              <a:rPr lang="es-ES_tradnl" b="1"/>
              <a:t> do </a:t>
            </a:r>
            <a:r>
              <a:rPr lang="es-ES_tradnl" b="1" err="1"/>
              <a:t>conteudo</a:t>
            </a:r>
            <a:r>
              <a:rPr lang="es-ES_tradnl" b="1"/>
              <a:t> </a:t>
            </a:r>
            <a:r>
              <a:rPr lang="es-ES_tradnl" b="1" err="1"/>
              <a:t>economico</a:t>
            </a:r>
            <a:endParaRPr lang="es-ES_tradnl" b="1"/>
          </a:p>
          <a:p>
            <a:pPr algn="just"/>
            <a:r>
              <a:rPr lang="es-ES_tradnl" b="1"/>
              <a:t>Resistencia e demanda de </a:t>
            </a:r>
            <a:r>
              <a:rPr lang="es-ES_tradnl" b="1" err="1"/>
              <a:t>indenizacao</a:t>
            </a:r>
            <a:r>
              <a:rPr lang="es-ES_tradnl" b="1"/>
              <a:t/>
            </a:r>
            <a:br>
              <a:rPr lang="es-ES_tradnl" b="1"/>
            </a:br>
            <a:endParaRPr lang="es-ES_tradnl" b="1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883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idade de congonhas do campo">
            <a:extLst>
              <a:ext uri="{FF2B5EF4-FFF2-40B4-BE49-F238E27FC236}">
                <a16:creationId xmlns:a16="http://schemas.microsoft.com/office/drawing/2014/main" xmlns="" id="{B4A97657-3C03-DD4B-870A-D024307B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" y="480447"/>
            <a:ext cx="8140700" cy="59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1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ouro preto aerea">
            <a:extLst>
              <a:ext uri="{FF2B5EF4-FFF2-40B4-BE49-F238E27FC236}">
                <a16:creationId xmlns:a16="http://schemas.microsoft.com/office/drawing/2014/main" xmlns="" id="{C5A8F2D9-09B0-0047-A942-4186BF98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" y="635431"/>
            <a:ext cx="8431077" cy="57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o do itabirito">
            <a:extLst>
              <a:ext uri="{FF2B5EF4-FFF2-40B4-BE49-F238E27FC236}">
                <a16:creationId xmlns:a16="http://schemas.microsoft.com/office/drawing/2014/main" xmlns="" id="{36B97BF9-84C0-5B45-BEFB-0966A621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7" y="371959"/>
            <a:ext cx="8570562" cy="61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95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882B0-28DB-7142-ABF9-10534AD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Esforcos</a:t>
            </a:r>
            <a:r>
              <a:rPr lang="es-ES_tradnl" b="1"/>
              <a:t> de </a:t>
            </a:r>
            <a:r>
              <a:rPr lang="es-ES_tradnl" b="1" err="1"/>
              <a:t>mudanca</a:t>
            </a:r>
            <a:r>
              <a:rPr lang="es-ES_tradnl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D8A994-DB8E-AA4F-BFBD-FD42369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/>
              <a:t>Subsidios </a:t>
            </a:r>
            <a:r>
              <a:rPr lang="es-ES_tradnl" b="1" err="1"/>
              <a:t>fiscais</a:t>
            </a:r>
            <a:r>
              <a:rPr lang="es-ES_tradnl" b="1"/>
              <a:t> (IPTU) - insuficientes</a:t>
            </a:r>
          </a:p>
          <a:p>
            <a:pPr algn="just"/>
            <a:r>
              <a:rPr lang="es-ES_tradnl" b="1" err="1"/>
              <a:t>Integracao</a:t>
            </a:r>
            <a:r>
              <a:rPr lang="es-ES_tradnl" b="1"/>
              <a:t> </a:t>
            </a:r>
            <a:r>
              <a:rPr lang="es-ES_tradnl" b="1" err="1"/>
              <a:t>com</a:t>
            </a:r>
            <a:r>
              <a:rPr lang="es-ES_tradnl" b="1"/>
              <a:t> </a:t>
            </a:r>
            <a:r>
              <a:rPr lang="es-ES_tradnl" b="1" err="1"/>
              <a:t>planejamento</a:t>
            </a:r>
            <a:r>
              <a:rPr lang="es-ES_tradnl" b="1"/>
              <a:t> e </a:t>
            </a:r>
            <a:r>
              <a:rPr lang="es-ES_tradnl" b="1" err="1"/>
              <a:t>legislacao</a:t>
            </a:r>
            <a:r>
              <a:rPr lang="es-ES_tradnl" b="1"/>
              <a:t> urbanística: </a:t>
            </a:r>
            <a:r>
              <a:rPr lang="es-ES_tradnl" b="1" err="1"/>
              <a:t>separacao</a:t>
            </a:r>
            <a:r>
              <a:rPr lang="es-ES_tradnl" b="1"/>
              <a:t> de </a:t>
            </a:r>
            <a:r>
              <a:rPr lang="es-ES_tradnl" b="1" err="1"/>
              <a:t>direitos</a:t>
            </a:r>
            <a:r>
              <a:rPr lang="es-ES_tradnl" b="1"/>
              <a:t>, disputados </a:t>
            </a:r>
            <a:r>
              <a:rPr lang="es-ES_tradnl" b="1" err="1"/>
              <a:t>avancos</a:t>
            </a:r>
            <a:r>
              <a:rPr lang="es-ES_tradnl" b="1"/>
              <a:t> </a:t>
            </a:r>
            <a:r>
              <a:rPr lang="es-ES_tradnl" b="1" err="1"/>
              <a:t>juridicos</a:t>
            </a:r>
            <a:endParaRPr lang="es-ES_tradnl" b="1"/>
          </a:p>
          <a:p>
            <a:pPr algn="just"/>
            <a:r>
              <a:rPr lang="es-ES_tradnl" b="1"/>
              <a:t>Transferencia de </a:t>
            </a:r>
            <a:r>
              <a:rPr lang="es-ES_tradnl" b="1" err="1"/>
              <a:t>direitos</a:t>
            </a:r>
            <a:r>
              <a:rPr lang="es-ES_tradnl" b="1"/>
              <a:t> de </a:t>
            </a:r>
            <a:r>
              <a:rPr lang="es-ES_tradnl" b="1" err="1"/>
              <a:t>construcao</a:t>
            </a:r>
            <a:r>
              <a:rPr lang="es-ES_tradnl" b="1"/>
              <a:t> no </a:t>
            </a:r>
            <a:r>
              <a:rPr lang="es-ES_tradnl" b="1" err="1"/>
              <a:t>mesmo</a:t>
            </a:r>
            <a:r>
              <a:rPr lang="es-ES_tradnl" b="1"/>
              <a:t> </a:t>
            </a:r>
            <a:r>
              <a:rPr lang="es-ES_tradnl" b="1" err="1"/>
              <a:t>ou</a:t>
            </a:r>
            <a:r>
              <a:rPr lang="es-ES_tradnl" b="1"/>
              <a:t> </a:t>
            </a:r>
            <a:r>
              <a:rPr lang="es-ES_tradnl" b="1" err="1"/>
              <a:t>outro</a:t>
            </a:r>
            <a:r>
              <a:rPr lang="es-ES_tradnl" b="1"/>
              <a:t> terreno</a:t>
            </a:r>
          </a:p>
          <a:p>
            <a:pPr algn="just"/>
            <a:r>
              <a:rPr lang="es-ES_tradnl" b="1"/>
              <a:t>Curitiba desde década de 70</a:t>
            </a:r>
          </a:p>
          <a:p>
            <a:pPr algn="just"/>
            <a:r>
              <a:rPr lang="es-ES_tradnl" b="1"/>
              <a:t>EC confirma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76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atrimonio cultural curitiba">
            <a:extLst>
              <a:ext uri="{FF2B5EF4-FFF2-40B4-BE49-F238E27FC236}">
                <a16:creationId xmlns:a16="http://schemas.microsoft.com/office/drawing/2014/main" xmlns="" id="{AF9EF7E4-B657-BD4F-891A-A630A827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" y="433953"/>
            <a:ext cx="8276095" cy="58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4BA5C-262D-854F-9BC0-E11CE219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/>
              <a:t>Patrimonio: </a:t>
            </a:r>
            <a:r>
              <a:rPr lang="es-ES_tradnl" b="1" err="1"/>
              <a:t>conceitos</a:t>
            </a:r>
            <a:r>
              <a:rPr lang="es-ES_tradnl" b="1"/>
              <a:t> </a:t>
            </a:r>
            <a:r>
              <a:rPr lang="es-ES_tradnl" b="1" err="1"/>
              <a:t>em</a:t>
            </a:r>
            <a:r>
              <a:rPr lang="es-ES_tradnl" b="1"/>
              <a:t> constante </a:t>
            </a:r>
            <a:r>
              <a:rPr lang="es-ES_tradnl" b="1" err="1"/>
              <a:t>evolucao</a:t>
            </a:r>
            <a:r>
              <a:rPr lang="es-ES_tradnl" b="1"/>
              <a:t> – e </a:t>
            </a:r>
            <a:r>
              <a:rPr lang="es-ES_tradnl" b="1" err="1"/>
              <a:t>em</a:t>
            </a:r>
            <a:r>
              <a:rPr lang="es-ES_tradnl" b="1"/>
              <a:t> disputa renovada</a:t>
            </a:r>
            <a:br>
              <a:rPr lang="es-ES_tradnl" b="1"/>
            </a:b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63D1E-6532-224D-9B9A-8657401B5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s-ES_tradnl" sz="11200" b="1"/>
              <a:t>Historia das políticas de </a:t>
            </a:r>
            <a:r>
              <a:rPr lang="es-ES_tradnl" sz="11200" b="1" err="1"/>
              <a:t>protecao</a:t>
            </a:r>
            <a:r>
              <a:rPr lang="es-ES_tradnl" sz="11200" b="1"/>
              <a:t> do patrimonio revela busca constante de equilibrio – </a:t>
            </a:r>
            <a:r>
              <a:rPr lang="es-ES_tradnl" sz="11200" b="1" err="1"/>
              <a:t>sempre</a:t>
            </a:r>
            <a:r>
              <a:rPr lang="es-ES_tradnl" sz="11200" b="1"/>
              <a:t> elusivo - entre </a:t>
            </a:r>
            <a:r>
              <a:rPr lang="es-ES_tradnl" sz="11200" b="1" err="1"/>
              <a:t>conceitos</a:t>
            </a:r>
            <a:r>
              <a:rPr lang="es-ES_tradnl" sz="11200" b="1"/>
              <a:t>, normas, instrumentos, políticas, </a:t>
            </a:r>
            <a:r>
              <a:rPr lang="es-ES_tradnl" sz="11200" b="1" err="1"/>
              <a:t>processos</a:t>
            </a:r>
            <a:r>
              <a:rPr lang="es-ES_tradnl" sz="11200" b="1"/>
              <a:t>, </a:t>
            </a:r>
            <a:r>
              <a:rPr lang="es-ES_tradnl" sz="11200" b="1" err="1"/>
              <a:t>acoes</a:t>
            </a:r>
            <a:r>
              <a:rPr lang="es-ES_tradnl" sz="11200" b="1"/>
              <a:t> e </a:t>
            </a:r>
            <a:r>
              <a:rPr lang="es-ES_tradnl" sz="11200" b="1" err="1"/>
              <a:t>praticas</a:t>
            </a:r>
            <a:r>
              <a:rPr lang="es-ES_tradnl" sz="11200" b="1"/>
              <a:t> – </a:t>
            </a:r>
            <a:r>
              <a:rPr lang="es-ES_tradnl" sz="11200" b="1" err="1"/>
              <a:t>bem</a:t>
            </a:r>
            <a:r>
              <a:rPr lang="es-ES_tradnl" sz="11200" b="1"/>
              <a:t> como </a:t>
            </a:r>
            <a:r>
              <a:rPr lang="es-ES_tradnl" sz="11200" b="1" err="1"/>
              <a:t>capacidade</a:t>
            </a:r>
            <a:r>
              <a:rPr lang="es-ES_tradnl" sz="11200" b="1"/>
              <a:t> de </a:t>
            </a:r>
            <a:r>
              <a:rPr lang="es-ES_tradnl" sz="11200" b="1" err="1"/>
              <a:t>gestao</a:t>
            </a:r>
            <a:r>
              <a:rPr lang="es-ES_tradnl" sz="11200" b="1"/>
              <a:t> e recursos </a:t>
            </a:r>
            <a:r>
              <a:rPr lang="es-ES_tradnl" sz="11200" b="1" err="1"/>
              <a:t>financeiros</a:t>
            </a:r>
            <a:endParaRPr lang="es-ES_tradnl" sz="11200" b="1"/>
          </a:p>
          <a:p>
            <a:pPr algn="just"/>
            <a:r>
              <a:rPr lang="es-ES_tradnl" sz="11200" b="1" err="1"/>
              <a:t>Dificuldades</a:t>
            </a:r>
            <a:r>
              <a:rPr lang="es-ES_tradnl" sz="11200" b="1"/>
              <a:t> históricas de </a:t>
            </a:r>
            <a:r>
              <a:rPr lang="es-ES_tradnl" sz="11200" b="1" err="1"/>
              <a:t>assimilacao</a:t>
            </a:r>
            <a:r>
              <a:rPr lang="es-ES_tradnl" sz="11200" b="1"/>
              <a:t> das políticas publicas por </a:t>
            </a:r>
            <a:r>
              <a:rPr lang="es-ES_tradnl" sz="11200" b="1" err="1"/>
              <a:t>proprietarios</a:t>
            </a:r>
            <a:r>
              <a:rPr lang="es-ES_tradnl" sz="11200" b="1"/>
              <a:t> de </a:t>
            </a:r>
            <a:r>
              <a:rPr lang="es-ES_tradnl" sz="11200" b="1" err="1"/>
              <a:t>imoveis</a:t>
            </a:r>
            <a:r>
              <a:rPr lang="es-ES_tradnl" sz="11200" b="1"/>
              <a:t>, mercados </a:t>
            </a:r>
            <a:r>
              <a:rPr lang="es-ES_tradnl" sz="11200" b="1" err="1"/>
              <a:t>imobiliarios</a:t>
            </a:r>
            <a:r>
              <a:rPr lang="es-ES_tradnl" sz="11200" b="1"/>
              <a:t>, gestores públicos, comunidades e </a:t>
            </a:r>
            <a:r>
              <a:rPr lang="es-ES_tradnl" sz="11200" b="1" err="1"/>
              <a:t>sociedade</a:t>
            </a:r>
            <a:r>
              <a:rPr lang="es-ES_tradnl" sz="11200" b="1"/>
              <a:t> </a:t>
            </a:r>
            <a:r>
              <a:rPr lang="es-ES_tradnl" sz="11200" b="1" err="1"/>
              <a:t>em</a:t>
            </a:r>
            <a:r>
              <a:rPr lang="es-ES_tradnl" sz="11200" b="1"/>
              <a:t> </a:t>
            </a:r>
            <a:r>
              <a:rPr lang="es-ES_tradnl" sz="11200" b="1" err="1"/>
              <a:t>geral</a:t>
            </a:r>
            <a:r>
              <a:rPr lang="es-ES_tradnl" sz="11200" b="1"/>
              <a:t>: </a:t>
            </a:r>
            <a:r>
              <a:rPr lang="es-ES_tradnl" sz="11200" b="1" err="1"/>
              <a:t>conflitos</a:t>
            </a:r>
            <a:r>
              <a:rPr lang="es-ES_tradnl" sz="11200" b="1"/>
              <a:t> renovados, e </a:t>
            </a:r>
            <a:r>
              <a:rPr lang="es-ES_tradnl" sz="11200" b="1" err="1"/>
              <a:t>crescentes</a:t>
            </a:r>
            <a:endParaRPr lang="es-ES_tradnl" sz="11200" b="1"/>
          </a:p>
          <a:p>
            <a:pPr algn="just"/>
            <a:r>
              <a:rPr lang="es-ES_tradnl" sz="11200" b="1" err="1"/>
              <a:t>Crise</a:t>
            </a:r>
            <a:r>
              <a:rPr lang="es-ES_tradnl" sz="11200" b="1"/>
              <a:t> generalizada das políticas - e do modelo tradicional de </a:t>
            </a:r>
            <a:r>
              <a:rPr lang="es-ES_tradnl" sz="11200" b="1" err="1"/>
              <a:t>governanca</a:t>
            </a:r>
            <a:endParaRPr lang="es-ES_tradnl" sz="11200" b="1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54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asa rua goncalves dias com sergipe belo horizonte">
            <a:extLst>
              <a:ext uri="{FF2B5EF4-FFF2-40B4-BE49-F238E27FC236}">
                <a16:creationId xmlns:a16="http://schemas.microsoft.com/office/drawing/2014/main" xmlns="" id="{D6F33C0A-B73D-374E-8ABE-E3AEAC7A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402957"/>
            <a:ext cx="8214101" cy="61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96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">
            <a:extLst>
              <a:ext uri="{FF2B5EF4-FFF2-40B4-BE49-F238E27FC236}">
                <a16:creationId xmlns:a16="http://schemas.microsoft.com/office/drawing/2014/main" xmlns="" id="{35F4C23F-C383-DF45-9358-48076D02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464949"/>
            <a:ext cx="8617057" cy="60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9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A30494-C8F7-AC49-84D2-550C1849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3" y="0"/>
            <a:ext cx="6679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433E-1D78-7F40-85F5-066F6CC5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Nem</a:t>
            </a:r>
            <a:r>
              <a:rPr lang="es-ES_tradnl" b="1"/>
              <a:t> </a:t>
            </a:r>
            <a:r>
              <a:rPr lang="es-ES_tradnl" b="1" err="1"/>
              <a:t>assim</a:t>
            </a:r>
            <a:r>
              <a:rPr lang="es-ES_tradnl" b="1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778D2-56E5-1D49-B20C-97638EE8D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70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ES_tradnl" sz="2200" b="1" err="1"/>
              <a:t>Tensoes</a:t>
            </a:r>
            <a:r>
              <a:rPr lang="es-ES_tradnl" sz="2200" b="1"/>
              <a:t> e </a:t>
            </a:r>
            <a:r>
              <a:rPr lang="es-ES_tradnl" sz="2200" b="1" err="1"/>
              <a:t>conflitos</a:t>
            </a:r>
            <a:r>
              <a:rPr lang="es-ES_tradnl" sz="2200" b="1"/>
              <a:t> </a:t>
            </a:r>
            <a:r>
              <a:rPr lang="es-ES_tradnl" sz="2200" b="1" err="1"/>
              <a:t>aumentaram</a:t>
            </a:r>
            <a:r>
              <a:rPr lang="es-ES_tradnl" sz="2200" b="1"/>
              <a:t> nos últimos 20 anos </a:t>
            </a:r>
            <a:r>
              <a:rPr lang="es-ES_tradnl" sz="2200" b="1" err="1"/>
              <a:t>com</a:t>
            </a:r>
            <a:r>
              <a:rPr lang="es-ES_tradnl" sz="2200" b="1"/>
              <a:t> </a:t>
            </a:r>
            <a:r>
              <a:rPr lang="es-ES_tradnl" sz="2200" b="1" err="1"/>
              <a:t>especulacao</a:t>
            </a:r>
            <a:r>
              <a:rPr lang="es-ES_tradnl" sz="2200" b="1"/>
              <a:t>/ </a:t>
            </a:r>
            <a:r>
              <a:rPr lang="es-ES_tradnl" sz="2200" b="1" err="1"/>
              <a:t>mercantilizacao</a:t>
            </a:r>
            <a:r>
              <a:rPr lang="es-ES_tradnl" sz="2200" b="1"/>
              <a:t>/</a:t>
            </a:r>
            <a:r>
              <a:rPr lang="es-ES_tradnl" sz="2200" b="1" err="1"/>
              <a:t>financeirizacao</a:t>
            </a:r>
            <a:r>
              <a:rPr lang="es-ES_tradnl" sz="2200" b="1"/>
              <a:t> das </a:t>
            </a:r>
            <a:r>
              <a:rPr lang="es-ES_tradnl" sz="2200" b="1" err="1"/>
              <a:t>cidades</a:t>
            </a:r>
            <a:endParaRPr lang="es-ES_tradnl" sz="2200" b="1"/>
          </a:p>
          <a:p>
            <a:pPr algn="just"/>
            <a:r>
              <a:rPr lang="es-ES_tradnl" sz="2200" b="1" err="1"/>
              <a:t>Politicas</a:t>
            </a:r>
            <a:r>
              <a:rPr lang="es-ES_tradnl" sz="2200" b="1"/>
              <a:t> publicas como meras </a:t>
            </a:r>
            <a:r>
              <a:rPr lang="es-ES_tradnl" sz="2200" b="1" err="1"/>
              <a:t>declaracao</a:t>
            </a:r>
            <a:r>
              <a:rPr lang="es-ES_tradnl" sz="2200" b="1"/>
              <a:t> de </a:t>
            </a:r>
            <a:r>
              <a:rPr lang="es-ES_tradnl" sz="2200" b="1" err="1"/>
              <a:t>intencoes</a:t>
            </a:r>
            <a:endParaRPr lang="es-ES_tradnl" sz="2200" b="1"/>
          </a:p>
          <a:p>
            <a:pPr algn="just"/>
            <a:r>
              <a:rPr lang="es-ES_tradnl" sz="2200" b="1"/>
              <a:t>Pela </a:t>
            </a:r>
            <a:r>
              <a:rPr lang="es-ES_tradnl" sz="2200" b="1" err="1"/>
              <a:t>metade</a:t>
            </a:r>
            <a:r>
              <a:rPr lang="es-ES_tradnl" sz="2200" b="1"/>
              <a:t>, </a:t>
            </a:r>
            <a:r>
              <a:rPr lang="es-ES_tradnl" sz="2200" b="1" err="1"/>
              <a:t>erraticas</a:t>
            </a:r>
            <a:r>
              <a:rPr lang="es-ES_tradnl" sz="2200" b="1"/>
              <a:t>, </a:t>
            </a:r>
            <a:r>
              <a:rPr lang="es-ES_tradnl" sz="2200" b="1" err="1"/>
              <a:t>sem</a:t>
            </a:r>
            <a:r>
              <a:rPr lang="es-ES_tradnl" sz="2200" b="1"/>
              <a:t> </a:t>
            </a:r>
            <a:r>
              <a:rPr lang="es-ES_tradnl" sz="2200" b="1" err="1"/>
              <a:t>continuidade</a:t>
            </a:r>
            <a:r>
              <a:rPr lang="es-ES_tradnl" sz="2200" b="1"/>
              <a:t>, </a:t>
            </a:r>
            <a:r>
              <a:rPr lang="es-ES_tradnl" sz="2200" b="1" err="1"/>
              <a:t>sem</a:t>
            </a:r>
            <a:r>
              <a:rPr lang="es-ES_tradnl" sz="2200" b="1"/>
              <a:t> escala, </a:t>
            </a:r>
            <a:r>
              <a:rPr lang="es-ES_tradnl" sz="2200" b="1" err="1"/>
              <a:t>sem</a:t>
            </a:r>
            <a:r>
              <a:rPr lang="es-ES_tradnl" sz="2200" b="1"/>
              <a:t> recursos</a:t>
            </a:r>
          </a:p>
          <a:p>
            <a:pPr algn="just"/>
            <a:r>
              <a:rPr lang="es-ES_tradnl" sz="2200" b="1" err="1"/>
              <a:t>Sem</a:t>
            </a:r>
            <a:r>
              <a:rPr lang="es-ES_tradnl" sz="2200" b="1"/>
              <a:t> planos de manejo e </a:t>
            </a:r>
            <a:r>
              <a:rPr lang="es-ES_tradnl" sz="2200" b="1" err="1"/>
              <a:t>sem</a:t>
            </a:r>
            <a:r>
              <a:rPr lang="es-ES_tradnl" sz="2200" b="1"/>
              <a:t> </a:t>
            </a:r>
            <a:r>
              <a:rPr lang="es-ES_tradnl" sz="2200" b="1" err="1"/>
              <a:t>capacidade</a:t>
            </a:r>
            <a:r>
              <a:rPr lang="es-ES_tradnl" sz="2200" b="1"/>
              <a:t> de </a:t>
            </a:r>
            <a:r>
              <a:rPr lang="es-ES_tradnl" sz="2200" b="1" err="1"/>
              <a:t>gestao</a:t>
            </a:r>
            <a:endParaRPr lang="es-ES_tradnl" sz="2200" b="1"/>
          </a:p>
          <a:p>
            <a:pPr algn="just"/>
            <a:r>
              <a:rPr lang="es-ES_tradnl" sz="2200" b="1" err="1"/>
              <a:t>Sem</a:t>
            </a:r>
            <a:r>
              <a:rPr lang="es-ES_tradnl" sz="2200" b="1"/>
              <a:t> </a:t>
            </a:r>
            <a:r>
              <a:rPr lang="es-ES_tradnl" sz="2200" b="1" err="1"/>
              <a:t>assimilacao</a:t>
            </a:r>
            <a:r>
              <a:rPr lang="es-ES_tradnl" sz="2200" b="1"/>
              <a:t> pela </a:t>
            </a:r>
            <a:r>
              <a:rPr lang="es-ES_tradnl" sz="2200" b="1" err="1"/>
              <a:t>sociedade</a:t>
            </a:r>
            <a:endParaRPr lang="es-ES_tradnl" sz="2200" b="1"/>
          </a:p>
          <a:p>
            <a:pPr algn="just"/>
            <a:r>
              <a:rPr lang="es-ES_tradnl" sz="2200" b="1"/>
              <a:t>Problemas jurídicos </a:t>
            </a:r>
            <a:r>
              <a:rPr lang="es-ES_tradnl" sz="2200" b="1" err="1"/>
              <a:t>formais</a:t>
            </a:r>
            <a:r>
              <a:rPr lang="es-ES_tradnl" sz="2200" b="1"/>
              <a:t> </a:t>
            </a:r>
            <a:r>
              <a:rPr lang="es-ES_tradnl" sz="2200" b="1" err="1"/>
              <a:t>inviabilizam</a:t>
            </a:r>
            <a:r>
              <a:rPr lang="es-ES_tradnl" sz="2200" b="1"/>
              <a:t> políticas e </a:t>
            </a:r>
            <a:r>
              <a:rPr lang="es-ES_tradnl" sz="2200" b="1" err="1"/>
              <a:t>acoes</a:t>
            </a:r>
            <a:endParaRPr lang="es-ES_tradnl" sz="2200" b="1"/>
          </a:p>
          <a:p>
            <a:pPr algn="just"/>
            <a:r>
              <a:rPr lang="es-ES_tradnl" sz="2200" b="1" err="1"/>
              <a:t>Efeitos</a:t>
            </a:r>
            <a:r>
              <a:rPr lang="es-ES_tradnl" sz="2200" b="1"/>
              <a:t> negativos: </a:t>
            </a:r>
            <a:r>
              <a:rPr lang="es-ES_tradnl" sz="2200" b="1" err="1"/>
              <a:t>gentrificacao</a:t>
            </a:r>
            <a:r>
              <a:rPr lang="es-ES_tradnl" sz="2200" b="1"/>
              <a:t> e </a:t>
            </a:r>
            <a:r>
              <a:rPr lang="es-ES_tradnl" sz="2200" b="1" err="1"/>
              <a:t>expulsao</a:t>
            </a:r>
            <a:r>
              <a:rPr lang="es-ES_tradnl" sz="2200" b="1"/>
              <a:t> de comunidades </a:t>
            </a:r>
            <a:r>
              <a:rPr lang="es-ES_tradnl" sz="2200" b="1" err="1"/>
              <a:t>tradicionais</a:t>
            </a:r>
            <a:r>
              <a:rPr lang="es-ES_tradnl" sz="2200" b="1"/>
              <a:t>, especialmente no contexto de “</a:t>
            </a:r>
            <a:r>
              <a:rPr lang="es-ES_tradnl" sz="2200" b="1" err="1"/>
              <a:t>Revitalizacao</a:t>
            </a:r>
            <a:r>
              <a:rPr lang="es-ES_tradnl" sz="2200" b="1"/>
              <a:t>” e “</a:t>
            </a:r>
            <a:r>
              <a:rPr lang="es-ES_tradnl" sz="2200" b="1" err="1"/>
              <a:t>Regeneracao</a:t>
            </a:r>
            <a:r>
              <a:rPr lang="es-ES_tradnl" sz="2200" b="1"/>
              <a:t>”</a:t>
            </a:r>
          </a:p>
          <a:p>
            <a:pPr algn="just"/>
            <a:r>
              <a:rPr lang="es-ES_tradnl" sz="2200" b="1" err="1"/>
              <a:t>Crise</a:t>
            </a:r>
            <a:r>
              <a:rPr lang="es-ES_tradnl" sz="2200" b="1"/>
              <a:t> habitacional – </a:t>
            </a:r>
            <a:r>
              <a:rPr lang="es-ES_tradnl" sz="2200" b="1" err="1"/>
              <a:t>ocupacoes</a:t>
            </a:r>
            <a:r>
              <a:rPr lang="es-ES_tradnl" sz="2200" b="1"/>
              <a:t> e corticos – </a:t>
            </a:r>
            <a:r>
              <a:rPr lang="es-ES_tradnl" sz="2200" b="1" err="1"/>
              <a:t>dao</a:t>
            </a:r>
            <a:r>
              <a:rPr lang="es-ES_tradnl" sz="2200" b="1"/>
              <a:t> uso, mas </a:t>
            </a:r>
            <a:r>
              <a:rPr lang="es-ES_tradnl" sz="2200" b="1" err="1"/>
              <a:t>agravam</a:t>
            </a:r>
            <a:r>
              <a:rPr lang="es-ES_tradnl" sz="2200" b="1"/>
              <a:t> </a:t>
            </a:r>
            <a:r>
              <a:rPr lang="es-ES_tradnl" sz="2200" b="1" err="1"/>
              <a:t>condicoes</a:t>
            </a:r>
            <a:r>
              <a:rPr lang="es-ES_tradnl" sz="2200" b="1"/>
              <a:t> de </a:t>
            </a:r>
            <a:r>
              <a:rPr lang="es-ES_tradnl" sz="2200" b="1" err="1"/>
              <a:t>protecao</a:t>
            </a:r>
            <a:endParaRPr lang="es-ES_tradnl" sz="2200" b="1"/>
          </a:p>
        </p:txBody>
      </p:sp>
    </p:spTree>
    <p:extLst>
      <p:ext uri="{BB962C8B-B14F-4D97-AF65-F5344CB8AC3E}">
        <p14:creationId xmlns:p14="http://schemas.microsoft.com/office/powerpoint/2010/main" val="339629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pelourinho salvador">
            <a:extLst>
              <a:ext uri="{FF2B5EF4-FFF2-40B4-BE49-F238E27FC236}">
                <a16:creationId xmlns:a16="http://schemas.microsoft.com/office/drawing/2014/main" xmlns="" id="{669546B1-6CDD-0E4E-A30C-588768F8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9" y="464950"/>
            <a:ext cx="8524068" cy="592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5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unesco right to the city">
            <a:extLst>
              <a:ext uri="{FF2B5EF4-FFF2-40B4-BE49-F238E27FC236}">
                <a16:creationId xmlns:a16="http://schemas.microsoft.com/office/drawing/2014/main" xmlns="" id="{8E33910D-5A9B-124B-9271-1D96EE32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7" y="495947"/>
            <a:ext cx="7160217" cy="58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4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6809E-A135-E84E-8C33-59079FF0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Rio de Janeiro </a:t>
            </a:r>
            <a:r>
              <a:rPr lang="es-ES_tradnl" b="1" err="1"/>
              <a:t>APACs</a:t>
            </a:r>
            <a:endParaRPr lang="es-ES_tradnl" b="1"/>
          </a:p>
        </p:txBody>
      </p:sp>
      <p:pic>
        <p:nvPicPr>
          <p:cNvPr id="4098" name="Picture 2" descr="Image result for rio de janeiro apac">
            <a:extLst>
              <a:ext uri="{FF2B5EF4-FFF2-40B4-BE49-F238E27FC236}">
                <a16:creationId xmlns:a16="http://schemas.microsoft.com/office/drawing/2014/main" xmlns="" id="{4D2B55D2-CF26-754E-82A1-A05DBECF1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8516319" cy="473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3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5C416-8E12-3E4A-9250-70D83268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Belo Horizonte </a:t>
            </a:r>
            <a:r>
              <a:rPr lang="es-ES_tradnl" b="1" err="1"/>
              <a:t>Lagoinha</a:t>
            </a:r>
            <a:endParaRPr lang="es-ES_tradnl" b="1"/>
          </a:p>
        </p:txBody>
      </p:sp>
      <p:pic>
        <p:nvPicPr>
          <p:cNvPr id="5122" name="Picture 2" descr="Image result for belo horizonte tombamento lagoinha">
            <a:extLst>
              <a:ext uri="{FF2B5EF4-FFF2-40B4-BE49-F238E27FC236}">
                <a16:creationId xmlns:a16="http://schemas.microsoft.com/office/drawing/2014/main" xmlns="" id="{EC505F21-6639-AC49-988A-72EC9AAC1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3" y="1417638"/>
            <a:ext cx="8462073" cy="51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7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oveis tombados belo horizonte">
            <a:extLst>
              <a:ext uri="{FF2B5EF4-FFF2-40B4-BE49-F238E27FC236}">
                <a16:creationId xmlns:a16="http://schemas.microsoft.com/office/drawing/2014/main" xmlns="" id="{6AC32955-FABC-AC45-AD9F-E3001760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" y="418454"/>
            <a:ext cx="8322590" cy="57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0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oveis tombados belo horizonte">
            <a:extLst>
              <a:ext uri="{FF2B5EF4-FFF2-40B4-BE49-F238E27FC236}">
                <a16:creationId xmlns:a16="http://schemas.microsoft.com/office/drawing/2014/main" xmlns="" id="{37CC63B3-9E94-B64A-8E77-6084F146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4" y="418454"/>
            <a:ext cx="8291592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39931-58E2-9240-97FC-9BD58462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err="1"/>
              <a:t>Questao</a:t>
            </a:r>
            <a:r>
              <a:rPr lang="es-ES_tradnl" b="1"/>
              <a:t> internacional – e brasileira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B88CA-976E-DD4F-82F9-BD17093A5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s-ES_tradnl" sz="11100" b="1" err="1"/>
              <a:t>Maior</a:t>
            </a:r>
            <a:r>
              <a:rPr lang="es-ES_tradnl" sz="11100" b="1"/>
              <a:t> </a:t>
            </a:r>
            <a:r>
              <a:rPr lang="es-ES_tradnl" sz="11100" b="1" err="1"/>
              <a:t>avanco</a:t>
            </a:r>
            <a:r>
              <a:rPr lang="es-ES_tradnl" sz="11100" b="1"/>
              <a:t> no </a:t>
            </a:r>
            <a:r>
              <a:rPr lang="es-ES_tradnl" sz="11100" b="1" err="1"/>
              <a:t>tratamento</a:t>
            </a:r>
            <a:r>
              <a:rPr lang="es-ES_tradnl" sz="11100" b="1"/>
              <a:t> da </a:t>
            </a:r>
            <a:r>
              <a:rPr lang="es-ES_tradnl" sz="11100" b="1" err="1"/>
              <a:t>questao</a:t>
            </a:r>
            <a:r>
              <a:rPr lang="es-ES_tradnl" sz="11100" b="1"/>
              <a:t> se da na medida da </a:t>
            </a:r>
            <a:r>
              <a:rPr lang="es-ES_tradnl" sz="11100" b="1" err="1"/>
              <a:t>maior</a:t>
            </a:r>
            <a:r>
              <a:rPr lang="es-ES_tradnl" sz="11100" b="1"/>
              <a:t>  </a:t>
            </a:r>
            <a:r>
              <a:rPr lang="es-ES_tradnl" sz="11100" b="1" err="1"/>
              <a:t>incorporacao</a:t>
            </a:r>
            <a:r>
              <a:rPr lang="es-ES_tradnl" sz="11100" b="1"/>
              <a:t> </a:t>
            </a:r>
            <a:r>
              <a:rPr lang="es-ES_tradnl" sz="11100" b="1" err="1"/>
              <a:t>efetiva</a:t>
            </a:r>
            <a:r>
              <a:rPr lang="es-ES_tradnl" sz="11100" b="1"/>
              <a:t> da </a:t>
            </a:r>
            <a:r>
              <a:rPr lang="es-ES_tradnl" sz="11100" b="1" err="1"/>
              <a:t>questao</a:t>
            </a:r>
            <a:r>
              <a:rPr lang="es-ES_tradnl" sz="11100" b="1"/>
              <a:t> na </a:t>
            </a:r>
            <a:r>
              <a:rPr lang="es-ES_tradnl" sz="11100" b="1" err="1"/>
              <a:t>ordem</a:t>
            </a:r>
            <a:r>
              <a:rPr lang="es-ES_tradnl" sz="11100" b="1"/>
              <a:t> publica/cultura </a:t>
            </a:r>
            <a:r>
              <a:rPr lang="es-ES_tradnl" sz="11100" b="1" err="1"/>
              <a:t>civica</a:t>
            </a:r>
            <a:r>
              <a:rPr lang="es-ES_tradnl" sz="11100" b="1"/>
              <a:t> do país/</a:t>
            </a:r>
            <a:r>
              <a:rPr lang="es-ES_tradnl" sz="11100" b="1" err="1"/>
              <a:t>cidade</a:t>
            </a:r>
            <a:endParaRPr lang="es-ES_tradnl" sz="11100" b="1"/>
          </a:p>
          <a:p>
            <a:pPr algn="just"/>
            <a:r>
              <a:rPr lang="es-ES_tradnl" sz="11100" b="1" err="1"/>
              <a:t>Crise</a:t>
            </a:r>
            <a:r>
              <a:rPr lang="es-ES_tradnl" sz="11100" b="1"/>
              <a:t> internacional das políticas publicas – e de patrimonio - reflete </a:t>
            </a:r>
            <a:r>
              <a:rPr lang="es-ES_tradnl" sz="11100" b="1" err="1"/>
              <a:t>crise</a:t>
            </a:r>
            <a:r>
              <a:rPr lang="es-ES_tradnl" sz="11100" b="1"/>
              <a:t> do modelo neoliberal </a:t>
            </a:r>
            <a:r>
              <a:rPr lang="es-ES_tradnl" sz="11100" b="1" err="1"/>
              <a:t>hegemonico</a:t>
            </a:r>
            <a:r>
              <a:rPr lang="es-ES_tradnl" sz="11100" b="1"/>
              <a:t> e da democracia representativa tradicional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79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69784510-1BF7-384B-B50D-B826FF50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" y="449451"/>
            <a:ext cx="8415580" cy="58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00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moveis tombados corticos">
            <a:extLst>
              <a:ext uri="{FF2B5EF4-FFF2-40B4-BE49-F238E27FC236}">
                <a16:creationId xmlns:a16="http://schemas.microsoft.com/office/drawing/2014/main" xmlns="" id="{D4721BB1-52BE-2A42-91F2-3B55B33B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454"/>
            <a:ext cx="9144000" cy="61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86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rticos">
            <a:extLst>
              <a:ext uri="{FF2B5EF4-FFF2-40B4-BE49-F238E27FC236}">
                <a16:creationId xmlns:a16="http://schemas.microsoft.com/office/drawing/2014/main" xmlns="" id="{8C58EE17-64AC-B847-9939-0ECCDAF7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" y="387458"/>
            <a:ext cx="8818536" cy="61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4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BC8DD-DC16-9C4D-9C5B-4EECE46A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O fato e que…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E724D-7555-6045-BAEB-5134D54DE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/>
              <a:t>Nao da para </a:t>
            </a:r>
            <a:r>
              <a:rPr lang="es-ES_tradnl" b="1" err="1"/>
              <a:t>desapropriar</a:t>
            </a:r>
            <a:r>
              <a:rPr lang="es-ES_tradnl" b="1"/>
              <a:t> </a:t>
            </a:r>
            <a:r>
              <a:rPr lang="es-ES_tradnl" b="1" err="1"/>
              <a:t>tudo</a:t>
            </a:r>
            <a:endParaRPr lang="es-ES_tradnl" b="1"/>
          </a:p>
          <a:p>
            <a:pPr algn="just"/>
            <a:r>
              <a:rPr lang="es-ES_tradnl" b="1" err="1"/>
              <a:t>Nem</a:t>
            </a:r>
            <a:r>
              <a:rPr lang="es-ES_tradnl" b="1"/>
              <a:t> </a:t>
            </a:r>
            <a:r>
              <a:rPr lang="es-ES_tradnl" b="1" err="1"/>
              <a:t>tudo</a:t>
            </a:r>
            <a:r>
              <a:rPr lang="es-ES_tradnl" b="1"/>
              <a:t> pode </a:t>
            </a:r>
            <a:r>
              <a:rPr lang="es-ES_tradnl" b="1" err="1"/>
              <a:t>ou</a:t>
            </a:r>
            <a:r>
              <a:rPr lang="es-ES_tradnl" b="1"/>
              <a:t> </a:t>
            </a:r>
            <a:r>
              <a:rPr lang="es-ES_tradnl" b="1" err="1"/>
              <a:t>deve</a:t>
            </a:r>
            <a:r>
              <a:rPr lang="es-ES_tradnl" b="1"/>
              <a:t> virar centro cultural</a:t>
            </a:r>
          </a:p>
          <a:p>
            <a:pPr algn="just"/>
            <a:r>
              <a:rPr lang="es-ES_tradnl" b="1" err="1"/>
              <a:t>Tombamento</a:t>
            </a:r>
            <a:r>
              <a:rPr lang="es-ES_tradnl" b="1"/>
              <a:t> de uso – cinemas, </a:t>
            </a:r>
            <a:r>
              <a:rPr lang="es-ES_tradnl" b="1" err="1"/>
              <a:t>livrarias</a:t>
            </a:r>
            <a:r>
              <a:rPr lang="es-ES_tradnl" b="1"/>
              <a:t> - e complicado</a:t>
            </a:r>
          </a:p>
          <a:p>
            <a:pPr algn="just"/>
            <a:r>
              <a:rPr lang="es-ES_tradnl" b="1" err="1"/>
              <a:t>Custos</a:t>
            </a:r>
            <a:r>
              <a:rPr lang="es-ES_tradnl" b="1"/>
              <a:t> da </a:t>
            </a:r>
            <a:r>
              <a:rPr lang="es-ES_tradnl" b="1" err="1"/>
              <a:t>manutencao</a:t>
            </a:r>
            <a:r>
              <a:rPr lang="es-ES_tradnl" b="1"/>
              <a:t> nao </a:t>
            </a:r>
            <a:r>
              <a:rPr lang="es-ES_tradnl" b="1" err="1"/>
              <a:t>podem</a:t>
            </a:r>
            <a:r>
              <a:rPr lang="es-ES_tradnl" b="1"/>
              <a:t> </a:t>
            </a:r>
            <a:r>
              <a:rPr lang="es-ES_tradnl" b="1" err="1"/>
              <a:t>mais</a:t>
            </a:r>
            <a:r>
              <a:rPr lang="es-ES_tradnl" b="1"/>
              <a:t> </a:t>
            </a:r>
            <a:r>
              <a:rPr lang="es-ES_tradnl" b="1" err="1"/>
              <a:t>serem</a:t>
            </a:r>
            <a:r>
              <a:rPr lang="es-ES_tradnl" b="1"/>
              <a:t> ignorados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588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9E252-D88B-1942-BB78-7C36A04C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Desafios</a:t>
            </a:r>
            <a:r>
              <a:rPr lang="es-ES_tradnl" b="1"/>
              <a:t> de varias </a:t>
            </a:r>
            <a:r>
              <a:rPr lang="es-ES_tradnl" b="1" err="1"/>
              <a:t>ordens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93E50-057A-BF4B-B874-937EFA83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b="1" err="1"/>
              <a:t>Articulacao</a:t>
            </a:r>
            <a:r>
              <a:rPr lang="es-ES_tradnl" b="1"/>
              <a:t> de instrumentos</a:t>
            </a:r>
          </a:p>
          <a:p>
            <a:pPr algn="just"/>
            <a:r>
              <a:rPr lang="es-ES_tradnl" b="1" err="1"/>
              <a:t>Juridicos</a:t>
            </a:r>
            <a:r>
              <a:rPr lang="es-ES_tradnl" b="1"/>
              <a:t> – </a:t>
            </a:r>
            <a:r>
              <a:rPr lang="es-ES_tradnl" b="1" err="1"/>
              <a:t>nucleo</a:t>
            </a:r>
            <a:r>
              <a:rPr lang="es-ES_tradnl" b="1"/>
              <a:t> </a:t>
            </a:r>
            <a:r>
              <a:rPr lang="es-ES_tradnl" b="1" err="1"/>
              <a:t>economico</a:t>
            </a:r>
            <a:r>
              <a:rPr lang="es-ES_tradnl" b="1"/>
              <a:t> da </a:t>
            </a:r>
            <a:r>
              <a:rPr lang="es-ES_tradnl" b="1" err="1"/>
              <a:t>propriedade</a:t>
            </a:r>
            <a:endParaRPr lang="es-ES_tradnl" b="1"/>
          </a:p>
          <a:p>
            <a:pPr algn="just"/>
            <a:r>
              <a:rPr lang="es-ES_tradnl" b="1" err="1"/>
              <a:t>Financeiros</a:t>
            </a:r>
            <a:r>
              <a:rPr lang="es-ES_tradnl" b="1"/>
              <a:t>-tributarios (</a:t>
            </a:r>
            <a:r>
              <a:rPr lang="es-ES_tradnl" b="1" err="1"/>
              <a:t>Loterias</a:t>
            </a:r>
            <a:r>
              <a:rPr lang="es-ES_tradnl" b="1"/>
              <a:t> Reino Unido e Franca)</a:t>
            </a:r>
          </a:p>
          <a:p>
            <a:pPr algn="just"/>
            <a:r>
              <a:rPr lang="es-ES_tradnl" b="1" err="1"/>
              <a:t>Urbanisticos</a:t>
            </a:r>
            <a:endParaRPr lang="es-ES_tradnl" b="1"/>
          </a:p>
          <a:p>
            <a:pPr algn="just"/>
            <a:r>
              <a:rPr lang="es-ES_tradnl" b="1"/>
              <a:t>Equilibrio entre </a:t>
            </a:r>
            <a:r>
              <a:rPr lang="es-ES_tradnl" b="1" err="1"/>
              <a:t>coercao</a:t>
            </a:r>
            <a:r>
              <a:rPr lang="es-ES_tradnl" b="1"/>
              <a:t> e estimulo</a:t>
            </a:r>
          </a:p>
          <a:p>
            <a:pPr algn="just"/>
            <a:r>
              <a:rPr lang="es-ES_tradnl" b="1"/>
              <a:t>Justa </a:t>
            </a:r>
            <a:r>
              <a:rPr lang="es-ES_tradnl" b="1" err="1"/>
              <a:t>distribuicao</a:t>
            </a:r>
            <a:r>
              <a:rPr lang="es-ES_tradnl" b="1"/>
              <a:t> </a:t>
            </a:r>
            <a:r>
              <a:rPr lang="es-ES_tradnl" b="1" err="1"/>
              <a:t>onus</a:t>
            </a:r>
            <a:r>
              <a:rPr lang="es-ES_tradnl" b="1"/>
              <a:t> e beneficios</a:t>
            </a:r>
          </a:p>
          <a:p>
            <a:pPr algn="just"/>
            <a:r>
              <a:rPr lang="es-ES_tradnl" b="1" err="1"/>
              <a:t>Distribuicao</a:t>
            </a:r>
            <a:r>
              <a:rPr lang="es-ES_tradnl" b="1"/>
              <a:t> da </a:t>
            </a:r>
            <a:r>
              <a:rPr lang="es-ES_tradnl" b="1" err="1"/>
              <a:t>valorizacao</a:t>
            </a:r>
            <a:r>
              <a:rPr lang="es-ES_tradnl" b="1"/>
              <a:t> </a:t>
            </a:r>
            <a:r>
              <a:rPr lang="es-ES_tradnl" b="1" err="1"/>
              <a:t>imobiliaria</a:t>
            </a:r>
            <a:endParaRPr lang="es-ES_tradnl" b="1"/>
          </a:p>
        </p:txBody>
      </p:sp>
    </p:spTree>
    <p:extLst>
      <p:ext uri="{BB962C8B-B14F-4D97-AF65-F5344CB8AC3E}">
        <p14:creationId xmlns:p14="http://schemas.microsoft.com/office/powerpoint/2010/main" val="1605876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62AA1-9C94-3C4D-B3BA-486C96D7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Repensar </a:t>
            </a:r>
            <a:r>
              <a:rPr lang="es-ES_tradnl" b="1" err="1"/>
              <a:t>governanca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45BA5-2F61-394C-A87E-834758221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err="1"/>
              <a:t>Politica</a:t>
            </a:r>
            <a:r>
              <a:rPr lang="es-ES_tradnl" b="1"/>
              <a:t> estatal </a:t>
            </a:r>
            <a:r>
              <a:rPr lang="es-ES_tradnl" b="1" err="1"/>
              <a:t>nas</a:t>
            </a:r>
            <a:r>
              <a:rPr lang="es-ES_tradnl" b="1"/>
              <a:t> diferentes esferas </a:t>
            </a:r>
            <a:r>
              <a:rPr lang="es-ES_tradnl" b="1" err="1"/>
              <a:t>governamentais</a:t>
            </a:r>
            <a:endParaRPr lang="es-ES_tradnl" b="1"/>
          </a:p>
          <a:p>
            <a:pPr algn="just"/>
            <a:r>
              <a:rPr lang="es-ES_tradnl" b="1"/>
              <a:t>Saber técnico</a:t>
            </a:r>
          </a:p>
          <a:p>
            <a:pPr algn="just"/>
            <a:r>
              <a:rPr lang="es-ES_tradnl" b="1"/>
              <a:t>Busca de </a:t>
            </a:r>
            <a:r>
              <a:rPr lang="es-ES_tradnl" b="1" err="1"/>
              <a:t>legitimacao</a:t>
            </a:r>
            <a:r>
              <a:rPr lang="es-ES_tradnl" b="1"/>
              <a:t> e medida de </a:t>
            </a:r>
            <a:r>
              <a:rPr lang="es-ES_tradnl" b="1" err="1"/>
              <a:t>participacao</a:t>
            </a:r>
            <a:r>
              <a:rPr lang="es-ES_tradnl" b="1"/>
              <a:t> – </a:t>
            </a:r>
            <a:r>
              <a:rPr lang="es-ES_tradnl" b="1" err="1"/>
              <a:t>Conselhos</a:t>
            </a:r>
            <a:endParaRPr lang="es-ES_tradnl" b="1"/>
          </a:p>
          <a:p>
            <a:pPr algn="just"/>
            <a:r>
              <a:rPr lang="es-ES_tradnl" b="1"/>
              <a:t>Nao basta para mudar </a:t>
            </a:r>
            <a:r>
              <a:rPr lang="es-ES_tradnl" b="1" err="1"/>
              <a:t>estruturalmente</a:t>
            </a:r>
            <a:r>
              <a:rPr lang="es-ES_tradnl" b="1"/>
              <a:t>: </a:t>
            </a:r>
            <a:r>
              <a:rPr lang="es-ES_tradnl" b="1" err="1"/>
              <a:t>Conselhos</a:t>
            </a:r>
            <a:r>
              <a:rPr lang="es-ES_tradnl" b="1"/>
              <a:t> </a:t>
            </a:r>
            <a:r>
              <a:rPr lang="es-ES_tradnl" b="1" err="1"/>
              <a:t>pressionados</a:t>
            </a:r>
            <a:r>
              <a:rPr lang="es-ES_tradnl" b="1"/>
              <a:t>, ignorados e/</a:t>
            </a:r>
            <a:r>
              <a:rPr lang="es-ES_tradnl" b="1" err="1"/>
              <a:t>ou</a:t>
            </a:r>
            <a:r>
              <a:rPr lang="es-ES_tradnl" b="1"/>
              <a:t> </a:t>
            </a:r>
            <a:r>
              <a:rPr lang="es-ES_tradnl" b="1" err="1"/>
              <a:t>co</a:t>
            </a:r>
            <a:r>
              <a:rPr lang="es-ES_tradnl" b="1"/>
              <a:t>-optados</a:t>
            </a:r>
          </a:p>
        </p:txBody>
      </p:sp>
    </p:spTree>
    <p:extLst>
      <p:ext uri="{BB962C8B-B14F-4D97-AF65-F5344CB8AC3E}">
        <p14:creationId xmlns:p14="http://schemas.microsoft.com/office/powerpoint/2010/main" val="410045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8EF35-6AE2-944E-85B9-45D4AA65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Publico &gt; Estatal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D463A-04DB-D645-B13F-6275B822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err="1"/>
              <a:t>Legitimacao</a:t>
            </a:r>
            <a:r>
              <a:rPr lang="es-ES_tradnl" b="1"/>
              <a:t> para </a:t>
            </a:r>
            <a:r>
              <a:rPr lang="es-ES_tradnl" b="1" err="1"/>
              <a:t>consolidacao</a:t>
            </a:r>
            <a:r>
              <a:rPr lang="es-ES_tradnl" b="1"/>
              <a:t> da cultura do patrimonio: nao basta o </a:t>
            </a:r>
            <a:r>
              <a:rPr lang="es-ES_tradnl" b="1" err="1"/>
              <a:t>olhar</a:t>
            </a:r>
            <a:r>
              <a:rPr lang="es-ES_tradnl" b="1"/>
              <a:t> </a:t>
            </a:r>
            <a:r>
              <a:rPr lang="es-ES_tradnl" b="1" err="1"/>
              <a:t>tecnico</a:t>
            </a:r>
            <a:endParaRPr lang="es-ES_tradnl" b="1"/>
          </a:p>
          <a:p>
            <a:pPr algn="just"/>
            <a:r>
              <a:rPr lang="es-ES_tradnl" b="1"/>
              <a:t>Publico </a:t>
            </a:r>
            <a:r>
              <a:rPr lang="es-ES_tradnl" b="1" err="1"/>
              <a:t>mais</a:t>
            </a:r>
            <a:r>
              <a:rPr lang="es-ES_tradnl" b="1"/>
              <a:t> </a:t>
            </a:r>
            <a:r>
              <a:rPr lang="es-ES_tradnl" b="1" err="1"/>
              <a:t>amplo</a:t>
            </a:r>
            <a:r>
              <a:rPr lang="es-ES_tradnl" b="1"/>
              <a:t> </a:t>
            </a:r>
          </a:p>
          <a:p>
            <a:pPr algn="just"/>
            <a:r>
              <a:rPr lang="es-ES_tradnl" b="1"/>
              <a:t>Planos e </a:t>
            </a:r>
            <a:r>
              <a:rPr lang="es-ES_tradnl" b="1" err="1"/>
              <a:t>acoes</a:t>
            </a:r>
            <a:r>
              <a:rPr lang="es-ES_tradnl" b="1"/>
              <a:t> comunitarios</a:t>
            </a:r>
          </a:p>
          <a:p>
            <a:pPr algn="just"/>
            <a:r>
              <a:rPr lang="es-ES_tradnl" b="1"/>
              <a:t>Iniciativas populares de diversas </a:t>
            </a:r>
            <a:r>
              <a:rPr lang="es-ES_tradnl" b="1" err="1"/>
              <a:t>ordens</a:t>
            </a:r>
            <a:endParaRPr lang="es-ES_tradnl" b="1"/>
          </a:p>
          <a:p>
            <a:pPr algn="just"/>
            <a:r>
              <a:rPr lang="es-ES_tradnl" b="1" err="1"/>
              <a:t>Participacao</a:t>
            </a:r>
            <a:r>
              <a:rPr lang="es-ES_tradnl" b="1"/>
              <a:t> </a:t>
            </a:r>
            <a:r>
              <a:rPr lang="es-ES_tradnl" b="1" err="1"/>
              <a:t>efetiva</a:t>
            </a:r>
            <a:r>
              <a:rPr lang="es-ES_tradnl" b="1"/>
              <a:t> de todas as formas </a:t>
            </a:r>
            <a:r>
              <a:rPr lang="es-ES_tradnl" b="1" err="1"/>
              <a:t>em</a:t>
            </a:r>
            <a:r>
              <a:rPr lang="es-ES_tradnl" b="1"/>
              <a:t> todas as etapas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6122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38A70-FE3C-274F-BDB8-A4F091F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Como mudar?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F3914B-A5F8-A048-87C0-A25971C9D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706"/>
            <a:ext cx="8229600" cy="4525963"/>
          </a:xfrm>
        </p:spPr>
        <p:txBody>
          <a:bodyPr/>
          <a:lstStyle/>
          <a:p>
            <a:r>
              <a:rPr lang="es-ES_tradnl" b="1"/>
              <a:t>Como envolver </a:t>
            </a:r>
            <a:r>
              <a:rPr lang="es-ES_tradnl" b="1" err="1"/>
              <a:t>setor</a:t>
            </a:r>
            <a:r>
              <a:rPr lang="es-ES_tradnl" b="1"/>
              <a:t> privado e </a:t>
            </a:r>
            <a:r>
              <a:rPr lang="es-ES_tradnl" b="1" err="1"/>
              <a:t>sociedade</a:t>
            </a:r>
            <a:r>
              <a:rPr lang="es-ES_tradnl" b="1"/>
              <a:t>?</a:t>
            </a:r>
          </a:p>
          <a:p>
            <a:r>
              <a:rPr lang="es-ES_tradnl" b="1" err="1"/>
              <a:t>Politica</a:t>
            </a:r>
            <a:r>
              <a:rPr lang="es-ES_tradnl" b="1"/>
              <a:t> de subsidios e </a:t>
            </a:r>
            <a:r>
              <a:rPr lang="es-ES_tradnl" b="1" err="1"/>
              <a:t>isencoes</a:t>
            </a:r>
            <a:r>
              <a:rPr lang="es-ES_tradnl" b="1"/>
              <a:t>?</a:t>
            </a:r>
          </a:p>
          <a:p>
            <a:r>
              <a:rPr lang="es-ES_tradnl" b="1" err="1"/>
              <a:t>Privatizacao</a:t>
            </a:r>
            <a:r>
              <a:rPr lang="es-ES_tradnl" b="1"/>
              <a:t>, </a:t>
            </a:r>
            <a:r>
              <a:rPr lang="es-ES_tradnl" b="1" err="1"/>
              <a:t>PPPs</a:t>
            </a:r>
            <a:r>
              <a:rPr lang="es-ES_tradnl" b="1"/>
              <a:t>?</a:t>
            </a:r>
          </a:p>
          <a:p>
            <a:r>
              <a:rPr lang="es-ES_tradnl" b="1"/>
              <a:t>Plebiscitos, referendos?</a:t>
            </a:r>
          </a:p>
          <a:p>
            <a:r>
              <a:rPr lang="es-ES_tradnl" b="1"/>
              <a:t>Fundos/</a:t>
            </a:r>
            <a:r>
              <a:rPr lang="es-ES_tradnl" b="1" err="1"/>
              <a:t>Trusts</a:t>
            </a:r>
            <a:r>
              <a:rPr lang="es-ES_tradnl" b="1"/>
              <a:t>, OS, </a:t>
            </a:r>
            <a:r>
              <a:rPr lang="es-ES_tradnl" b="1" err="1"/>
              <a:t>ONGs</a:t>
            </a:r>
            <a:r>
              <a:rPr lang="es-ES_tradnl" b="1"/>
              <a:t>, </a:t>
            </a:r>
            <a:r>
              <a:rPr lang="es-ES_tradnl" b="1" err="1"/>
              <a:t>Fundacoes</a:t>
            </a:r>
            <a:r>
              <a:rPr lang="es-ES_tradnl" b="1"/>
              <a:t>?</a:t>
            </a:r>
          </a:p>
          <a:p>
            <a:r>
              <a:rPr lang="es-ES_tradnl" b="1" err="1"/>
              <a:t>Acoes</a:t>
            </a:r>
            <a:r>
              <a:rPr lang="es-ES_tradnl" b="1"/>
              <a:t> comunitarias: auto-</a:t>
            </a:r>
            <a:r>
              <a:rPr lang="es-ES_tradnl" b="1" err="1"/>
              <a:t>gestao</a:t>
            </a:r>
            <a:r>
              <a:rPr lang="es-ES_tradnl" b="1"/>
              <a:t>?</a:t>
            </a:r>
          </a:p>
          <a:p>
            <a:r>
              <a:rPr lang="es-ES_tradnl" b="1" err="1"/>
              <a:t>Algumas</a:t>
            </a:r>
            <a:r>
              <a:rPr lang="es-ES_tradnl" b="1"/>
              <a:t> pistas </a:t>
            </a:r>
          </a:p>
        </p:txBody>
      </p:sp>
    </p:spTree>
    <p:extLst>
      <p:ext uri="{BB962C8B-B14F-4D97-AF65-F5344CB8AC3E}">
        <p14:creationId xmlns:p14="http://schemas.microsoft.com/office/powerpoint/2010/main" val="741976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entre point">
            <a:extLst>
              <a:ext uri="{FF2B5EF4-FFF2-40B4-BE49-F238E27FC236}">
                <a16:creationId xmlns:a16="http://schemas.microsoft.com/office/drawing/2014/main" xmlns="" id="{E7EC75C7-21CD-9F40-97F8-74A05AE1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90" y="449452"/>
            <a:ext cx="3936569" cy="60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5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F0D21-5E7D-2C41-9ABA-EF957AD2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Coin</a:t>
            </a:r>
            <a:r>
              <a:rPr lang="es-ES_tradnl" b="1"/>
              <a:t> </a:t>
            </a:r>
            <a:r>
              <a:rPr lang="es-ES_tradnl" b="1" err="1"/>
              <a:t>St</a:t>
            </a:r>
            <a:endParaRPr lang="es-ES_tradnl" b="1"/>
          </a:p>
        </p:txBody>
      </p:sp>
      <p:pic>
        <p:nvPicPr>
          <p:cNvPr id="7170" name="Picture 2" descr="Image result for coin street london oxo">
            <a:extLst>
              <a:ext uri="{FF2B5EF4-FFF2-40B4-BE49-F238E27FC236}">
                <a16:creationId xmlns:a16="http://schemas.microsoft.com/office/drawing/2014/main" xmlns="" id="{A4B70DBB-FA24-7E45-A172-DAEFC6023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61335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677A4-6C5E-6747-A276-27AD2A9C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Busca de </a:t>
            </a:r>
            <a:r>
              <a:rPr lang="es-ES_tradnl" b="1" err="1"/>
              <a:t>uma</a:t>
            </a:r>
            <a:r>
              <a:rPr lang="es-ES_tradnl" b="1"/>
              <a:t> nova </a:t>
            </a:r>
            <a:r>
              <a:rPr lang="es-ES_tradnl" b="1" err="1"/>
              <a:t>governanca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3FC62-8BC0-3747-9C1C-8D585C5C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s-ES_tradnl" sz="11200" b="1"/>
              <a:t>Busca de novas estrategias para </a:t>
            </a:r>
            <a:r>
              <a:rPr lang="es-ES_tradnl" sz="11200" b="1" err="1"/>
              <a:t>alem</a:t>
            </a:r>
            <a:r>
              <a:rPr lang="es-ES_tradnl" sz="11200" b="1"/>
              <a:t> da </a:t>
            </a:r>
            <a:r>
              <a:rPr lang="es-ES_tradnl" sz="11200" b="1" err="1"/>
              <a:t>acao</a:t>
            </a:r>
            <a:r>
              <a:rPr lang="es-ES_tradnl" sz="11200" b="1"/>
              <a:t> estatal: o caso emblemático da Franca</a:t>
            </a:r>
          </a:p>
          <a:p>
            <a:pPr algn="just"/>
            <a:r>
              <a:rPr lang="es-ES_tradnl" sz="11200" b="1"/>
              <a:t>Marco </a:t>
            </a:r>
            <a:r>
              <a:rPr lang="es-ES_tradnl" sz="11200" b="1" err="1"/>
              <a:t>conceitual</a:t>
            </a:r>
            <a:r>
              <a:rPr lang="es-ES_tradnl" sz="11200" b="1"/>
              <a:t>, </a:t>
            </a:r>
            <a:r>
              <a:rPr lang="es-ES_tradnl" sz="11200" b="1" err="1"/>
              <a:t>sociopolitico</a:t>
            </a:r>
            <a:r>
              <a:rPr lang="es-ES_tradnl" sz="11200" b="1"/>
              <a:t> e </a:t>
            </a:r>
            <a:r>
              <a:rPr lang="es-ES_tradnl" sz="11200" b="1" err="1"/>
              <a:t>sociojuridico</a:t>
            </a:r>
            <a:r>
              <a:rPr lang="es-ES_tradnl" sz="11200" b="1"/>
              <a:t> do “</a:t>
            </a:r>
            <a:r>
              <a:rPr lang="es-ES_tradnl" sz="11200" b="1" err="1"/>
              <a:t>Direito</a:t>
            </a:r>
            <a:r>
              <a:rPr lang="es-ES_tradnl" sz="11200" b="1"/>
              <a:t> ‘a </a:t>
            </a:r>
            <a:r>
              <a:rPr lang="es-ES_tradnl" sz="11200" b="1" err="1"/>
              <a:t>Cidade</a:t>
            </a:r>
            <a:r>
              <a:rPr lang="es-ES_tradnl" sz="11200" b="1"/>
              <a:t>”: </a:t>
            </a:r>
            <a:r>
              <a:rPr lang="es-ES_tradnl" sz="11200" b="1" err="1"/>
              <a:t>crise</a:t>
            </a:r>
            <a:r>
              <a:rPr lang="es-ES_tradnl" sz="11200" b="1"/>
              <a:t> generalizada do modelo de dominante </a:t>
            </a:r>
            <a:r>
              <a:rPr lang="es-ES_tradnl" sz="11200" b="1" err="1"/>
              <a:t>cidade</a:t>
            </a:r>
            <a:r>
              <a:rPr lang="es-ES_tradnl" sz="11200" b="1"/>
              <a:t> levando a </a:t>
            </a:r>
            <a:r>
              <a:rPr lang="es-ES_tradnl" sz="11200" b="1" err="1"/>
              <a:t>questionamentos</a:t>
            </a:r>
            <a:r>
              <a:rPr lang="es-ES_tradnl" sz="11200" b="1"/>
              <a:t> profundos – e a novas formas de </a:t>
            </a:r>
            <a:r>
              <a:rPr lang="es-ES_tradnl" sz="11200" b="1" err="1"/>
              <a:t>mobilizacao</a:t>
            </a:r>
            <a:r>
              <a:rPr lang="es-ES_tradnl" sz="11200" b="1"/>
              <a:t> social</a:t>
            </a:r>
          </a:p>
          <a:p>
            <a:pPr algn="just"/>
            <a:r>
              <a:rPr lang="es-ES_tradnl" sz="11200" b="1"/>
              <a:t>“Publico” e “</a:t>
            </a:r>
            <a:r>
              <a:rPr lang="es-ES_tradnl" sz="11200" b="1" err="1"/>
              <a:t>comum</a:t>
            </a:r>
            <a:r>
              <a:rPr lang="es-ES_tradnl" sz="11200" b="1"/>
              <a:t>”: nova </a:t>
            </a:r>
            <a:r>
              <a:rPr lang="es-ES_tradnl" sz="11200" b="1" err="1"/>
              <a:t>possibilidade</a:t>
            </a:r>
            <a:r>
              <a:rPr lang="es-ES_tradnl" sz="11200" b="1"/>
              <a:t> para dar </a:t>
            </a:r>
            <a:r>
              <a:rPr lang="es-ES_tradnl" sz="11200" b="1" err="1"/>
              <a:t>concretude</a:t>
            </a:r>
            <a:r>
              <a:rPr lang="es-ES_tradnl" sz="11200" b="1"/>
              <a:t> </a:t>
            </a:r>
            <a:r>
              <a:rPr lang="es-ES_tradnl" sz="11200" b="1" err="1"/>
              <a:t>ao</a:t>
            </a:r>
            <a:r>
              <a:rPr lang="es-ES_tradnl" sz="11200" b="1"/>
              <a:t> </a:t>
            </a:r>
            <a:r>
              <a:rPr lang="es-ES_tradnl" sz="11200" b="1" err="1"/>
              <a:t>desejo</a:t>
            </a:r>
            <a:r>
              <a:rPr lang="es-ES_tradnl" sz="11200" b="1"/>
              <a:t> da </a:t>
            </a:r>
            <a:r>
              <a:rPr lang="es-ES_tradnl" sz="11200" b="1" err="1"/>
              <a:t>protecao</a:t>
            </a:r>
            <a:r>
              <a:rPr lang="es-ES_tradnl" sz="11200" b="1"/>
              <a:t> do patrimonio</a:t>
            </a:r>
          </a:p>
          <a:p>
            <a:pPr algn="just"/>
            <a:r>
              <a:rPr lang="es-ES_tradnl" sz="11200" b="1" err="1"/>
              <a:t>Insercao</a:t>
            </a:r>
            <a:r>
              <a:rPr lang="es-ES_tradnl" sz="11200" b="1"/>
              <a:t> da  </a:t>
            </a:r>
            <a:r>
              <a:rPr lang="es-ES_tradnl" sz="11200" b="1" err="1"/>
              <a:t>questao</a:t>
            </a:r>
            <a:r>
              <a:rPr lang="es-ES_tradnl" sz="11200" b="1"/>
              <a:t> da </a:t>
            </a:r>
            <a:r>
              <a:rPr lang="es-ES_tradnl" sz="11200" b="1" err="1"/>
              <a:t>protecao</a:t>
            </a:r>
            <a:r>
              <a:rPr lang="es-ES_tradnl" sz="11200" b="1"/>
              <a:t> do patrimonio no </a:t>
            </a:r>
            <a:r>
              <a:rPr lang="es-ES_tradnl" sz="11200" b="1" err="1"/>
              <a:t>ambito</a:t>
            </a:r>
            <a:r>
              <a:rPr lang="es-ES_tradnl" sz="11200" b="1"/>
              <a:t> das </a:t>
            </a:r>
            <a:r>
              <a:rPr lang="es-ES_tradnl" sz="11200" b="1" err="1"/>
              <a:t>questoes</a:t>
            </a:r>
            <a:r>
              <a:rPr lang="es-ES_tradnl" sz="11200" b="1"/>
              <a:t> urbanas e </a:t>
            </a:r>
            <a:r>
              <a:rPr lang="es-ES_tradnl" sz="11200" b="1" err="1"/>
              <a:t>socioambientais</a:t>
            </a:r>
            <a:r>
              <a:rPr lang="es-ES_tradnl" sz="11200" b="1"/>
              <a:t> </a:t>
            </a:r>
            <a:r>
              <a:rPr lang="es-ES_tradnl" sz="11200" b="1" err="1"/>
              <a:t>contemporaneas</a:t>
            </a:r>
            <a:r>
              <a:rPr lang="es-ES_tradnl" sz="11200" b="1"/>
              <a:t> – </a:t>
            </a:r>
            <a:r>
              <a:rPr lang="es-ES_tradnl" sz="11200" b="1" err="1"/>
              <a:t>moradia</a:t>
            </a:r>
            <a:r>
              <a:rPr lang="es-ES_tradnl" sz="11200" b="1"/>
              <a:t>, </a:t>
            </a:r>
            <a:r>
              <a:rPr lang="es-ES_tradnl" sz="11200" b="1" err="1"/>
              <a:t>economia</a:t>
            </a:r>
            <a:r>
              <a:rPr lang="es-ES_tradnl" sz="11200" b="1"/>
              <a:t> </a:t>
            </a:r>
            <a:r>
              <a:rPr lang="es-ES_tradnl" sz="11200" b="1" err="1"/>
              <a:t>criativa</a:t>
            </a:r>
            <a:r>
              <a:rPr lang="es-ES_tradnl" sz="11200" b="1"/>
              <a:t>, agricultura urbana, retomada dos centros e dos </a:t>
            </a:r>
            <a:r>
              <a:rPr lang="es-ES_tradnl" sz="11200" b="1" err="1"/>
              <a:t>espacos</a:t>
            </a:r>
            <a:r>
              <a:rPr lang="es-ES_tradnl" sz="11200" b="1"/>
              <a:t> públicos, etc.</a:t>
            </a:r>
          </a:p>
          <a:p>
            <a:pPr marL="0" indent="0" algn="just">
              <a:buNone/>
            </a:pPr>
            <a:r>
              <a:rPr lang="es-ES_tradnl" sz="9600" b="1"/>
              <a:t>  </a:t>
            </a:r>
            <a:br>
              <a:rPr lang="es-ES_tradnl" sz="9600" b="1"/>
            </a:br>
            <a:endParaRPr lang="es-ES_tradnl" sz="9600" b="1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9870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4B28F-4D5E-4345-9B78-F024C3E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Coin</a:t>
            </a:r>
            <a:r>
              <a:rPr lang="es-ES_tradnl" b="1"/>
              <a:t> </a:t>
            </a:r>
            <a:r>
              <a:rPr lang="es-ES_tradnl" b="1" err="1"/>
              <a:t>St</a:t>
            </a:r>
            <a:endParaRPr lang="es-ES_tradnl" b="1"/>
          </a:p>
        </p:txBody>
      </p:sp>
      <p:pic>
        <p:nvPicPr>
          <p:cNvPr id="6146" name="Picture 2" descr="Image result for coin street london">
            <a:extLst>
              <a:ext uri="{FF2B5EF4-FFF2-40B4-BE49-F238E27FC236}">
                <a16:creationId xmlns:a16="http://schemas.microsoft.com/office/drawing/2014/main" xmlns="" id="{2FD488DF-FB04-0546-BE43-B25302D38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" y="1417638"/>
            <a:ext cx="8229600" cy="49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74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8D474-8EF7-DC4B-8792-8B436725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Coin</a:t>
            </a:r>
            <a:r>
              <a:rPr lang="es-ES_tradnl" b="1"/>
              <a:t> </a:t>
            </a:r>
            <a:r>
              <a:rPr lang="es-ES_tradnl" b="1" err="1"/>
              <a:t>St</a:t>
            </a:r>
            <a:endParaRPr lang="es-ES_tradnl" b="1"/>
          </a:p>
        </p:txBody>
      </p:sp>
      <p:pic>
        <p:nvPicPr>
          <p:cNvPr id="8194" name="Picture 2" descr="Image result for coin street london oxo">
            <a:extLst>
              <a:ext uri="{FF2B5EF4-FFF2-40B4-BE49-F238E27FC236}">
                <a16:creationId xmlns:a16="http://schemas.microsoft.com/office/drawing/2014/main" xmlns="" id="{93F9F7A6-F262-4843-9A8B-C422794D8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" y="1417638"/>
            <a:ext cx="8663553" cy="51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59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CF23D-0FB3-C340-990C-77CB860E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3eme</a:t>
            </a:r>
          </a:p>
        </p:txBody>
      </p:sp>
      <p:pic>
        <p:nvPicPr>
          <p:cNvPr id="9218" name="Picture 2" descr="Image result for parias anne franck">
            <a:extLst>
              <a:ext uri="{FF2B5EF4-FFF2-40B4-BE49-F238E27FC236}">
                <a16:creationId xmlns:a16="http://schemas.microsoft.com/office/drawing/2014/main" xmlns="" id="{9905D579-B454-EA4F-AA63-FEDB8D2B2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8" y="1417638"/>
            <a:ext cx="8555064" cy="52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10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8914C-D6B0-2F43-B29E-70FE856C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3eme</a:t>
            </a:r>
          </a:p>
        </p:txBody>
      </p:sp>
      <p:pic>
        <p:nvPicPr>
          <p:cNvPr id="10242" name="Picture 2" descr="Image result for paris jardin anne franck">
            <a:extLst>
              <a:ext uri="{FF2B5EF4-FFF2-40B4-BE49-F238E27FC236}">
                <a16:creationId xmlns:a16="http://schemas.microsoft.com/office/drawing/2014/main" xmlns="" id="{4264841F-814C-8541-A711-92EAB1969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8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38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4D59-BE5D-3647-A243-0ED342E0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3eme</a:t>
            </a:r>
          </a:p>
        </p:txBody>
      </p:sp>
      <p:pic>
        <p:nvPicPr>
          <p:cNvPr id="11266" name="Picture 2" descr="Image result for paris jardin anne franck">
            <a:extLst>
              <a:ext uri="{FF2B5EF4-FFF2-40B4-BE49-F238E27FC236}">
                <a16:creationId xmlns:a16="http://schemas.microsoft.com/office/drawing/2014/main" xmlns="" id="{1307FC3D-2129-1F4B-B960-9D0F71AFD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580195"/>
            <a:ext cx="8648054" cy="50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36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6B0E0-C265-7347-97E6-8413A6DD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4eme</a:t>
            </a:r>
          </a:p>
        </p:txBody>
      </p:sp>
      <p:pic>
        <p:nvPicPr>
          <p:cNvPr id="20482" name="Picture 2" descr="Image result for paris jardin ruedes rosiers">
            <a:extLst>
              <a:ext uri="{FF2B5EF4-FFF2-40B4-BE49-F238E27FC236}">
                <a16:creationId xmlns:a16="http://schemas.microsoft.com/office/drawing/2014/main" xmlns="" id="{E4BA2BAD-389D-BA4D-BD7D-EB0AE0E98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0" y="1417638"/>
            <a:ext cx="8671302" cy="52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28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0E42-6DCA-004F-9DD6-0113970E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4eme</a:t>
            </a:r>
          </a:p>
        </p:txBody>
      </p:sp>
      <p:pic>
        <p:nvPicPr>
          <p:cNvPr id="21506" name="Picture 2" descr="Image result for paris jardin ruedes rosiers">
            <a:extLst>
              <a:ext uri="{FF2B5EF4-FFF2-40B4-BE49-F238E27FC236}">
                <a16:creationId xmlns:a16="http://schemas.microsoft.com/office/drawing/2014/main" xmlns="" id="{F4378A81-3EA0-1345-96BF-86E421FA1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" y="1417638"/>
            <a:ext cx="8500820" cy="52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46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208A3-E93D-E647-9385-8FE27EDA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Paris 4eme</a:t>
            </a:r>
          </a:p>
        </p:txBody>
      </p:sp>
      <p:pic>
        <p:nvPicPr>
          <p:cNvPr id="22530" name="Picture 2" descr="Image result for paris jardin ruedes rosiers">
            <a:extLst>
              <a:ext uri="{FF2B5EF4-FFF2-40B4-BE49-F238E27FC236}">
                <a16:creationId xmlns:a16="http://schemas.microsoft.com/office/drawing/2014/main" xmlns="" id="{71E97818-092C-8748-B94D-B82868A88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417639"/>
            <a:ext cx="8632556" cy="51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96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1E71F-A734-3542-A4B8-CD7DB592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Pessac</a:t>
            </a:r>
            <a:r>
              <a:rPr lang="es-ES_tradnl" b="1"/>
              <a:t> </a:t>
            </a:r>
            <a:r>
              <a:rPr lang="es-ES_tradnl" b="1" err="1"/>
              <a:t>Quartiers</a:t>
            </a:r>
            <a:r>
              <a:rPr lang="es-ES_tradnl" b="1"/>
              <a:t> </a:t>
            </a:r>
            <a:r>
              <a:rPr lang="es-ES_tradnl" b="1" err="1"/>
              <a:t>Modernes</a:t>
            </a:r>
            <a:endParaRPr lang="es-ES_tradnl"/>
          </a:p>
        </p:txBody>
      </p:sp>
      <p:pic>
        <p:nvPicPr>
          <p:cNvPr id="13314" name="Picture 2" descr="Image may contain: sky, house and outdoor">
            <a:extLst>
              <a:ext uri="{FF2B5EF4-FFF2-40B4-BE49-F238E27FC236}">
                <a16:creationId xmlns:a16="http://schemas.microsoft.com/office/drawing/2014/main" xmlns="" id="{10162212-54F5-B449-9EEF-AEFF75C70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8"/>
            <a:ext cx="8229600" cy="52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18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6BCF0-6508-874C-AE5C-25CE1951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Pessac</a:t>
            </a:r>
            <a:r>
              <a:rPr lang="es-ES_tradnl" b="1"/>
              <a:t> </a:t>
            </a:r>
            <a:r>
              <a:rPr lang="es-ES_tradnl" b="1" err="1"/>
              <a:t>Quartiers</a:t>
            </a:r>
            <a:r>
              <a:rPr lang="es-ES_tradnl" b="1"/>
              <a:t> </a:t>
            </a:r>
            <a:r>
              <a:rPr lang="es-ES_tradnl" b="1" err="1"/>
              <a:t>Modernes</a:t>
            </a:r>
            <a:endParaRPr lang="es-ES_tradnl"/>
          </a:p>
        </p:txBody>
      </p:sp>
      <p:pic>
        <p:nvPicPr>
          <p:cNvPr id="15362" name="Picture 2" descr="Image may contain: plant, tree, sky, outdoor and nature">
            <a:extLst>
              <a:ext uri="{FF2B5EF4-FFF2-40B4-BE49-F238E27FC236}">
                <a16:creationId xmlns:a16="http://schemas.microsoft.com/office/drawing/2014/main" xmlns="" id="{A8B17814-6695-E342-85DA-A8AE22037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5" y="1584702"/>
            <a:ext cx="8077505" cy="48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5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DFB3C-F43A-584C-AC99-8A29B866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Argumento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478B6-92EE-9B42-ADB4-78CFCF51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_tradnl" b="1" err="1"/>
              <a:t>Mais</a:t>
            </a:r>
            <a:r>
              <a:rPr lang="es-ES_tradnl" b="1"/>
              <a:t> do que </a:t>
            </a:r>
            <a:r>
              <a:rPr lang="es-ES_tradnl" b="1" i="1"/>
              <a:t>política </a:t>
            </a:r>
            <a:r>
              <a:rPr lang="es-ES_tradnl" b="1"/>
              <a:t>publica, </a:t>
            </a:r>
            <a:r>
              <a:rPr lang="es-ES_tradnl" b="1" err="1"/>
              <a:t>desafio</a:t>
            </a:r>
            <a:r>
              <a:rPr lang="es-ES_tradnl" b="1"/>
              <a:t> de criar </a:t>
            </a:r>
            <a:r>
              <a:rPr lang="es-ES_tradnl" b="1" err="1"/>
              <a:t>ampla</a:t>
            </a:r>
            <a:r>
              <a:rPr lang="es-ES_tradnl" b="1"/>
              <a:t> </a:t>
            </a:r>
            <a:r>
              <a:rPr lang="es-ES_tradnl" b="1" i="1"/>
              <a:t>cultura</a:t>
            </a:r>
            <a:r>
              <a:rPr lang="es-ES_tradnl" b="1"/>
              <a:t> publica da </a:t>
            </a:r>
            <a:r>
              <a:rPr lang="es-ES_tradnl" b="1" err="1"/>
              <a:t>protecao</a:t>
            </a:r>
            <a:r>
              <a:rPr lang="es-ES_tradnl" b="1"/>
              <a:t> do patrimonio cultural – </a:t>
            </a:r>
            <a:r>
              <a:rPr lang="es-ES_tradnl" b="1" err="1"/>
              <a:t>questoes</a:t>
            </a:r>
            <a:r>
              <a:rPr lang="es-ES_tradnl" b="1"/>
              <a:t> complexas e disputadas de historia, </a:t>
            </a:r>
            <a:r>
              <a:rPr lang="es-ES_tradnl" b="1" err="1"/>
              <a:t>identidade</a:t>
            </a:r>
            <a:r>
              <a:rPr lang="es-ES_tradnl" b="1"/>
              <a:t>, </a:t>
            </a:r>
            <a:r>
              <a:rPr lang="es-ES_tradnl" b="1" err="1"/>
              <a:t>nacionalidade</a:t>
            </a:r>
            <a:r>
              <a:rPr lang="es-ES_tradnl" b="1"/>
              <a:t> e memoria</a:t>
            </a:r>
          </a:p>
          <a:p>
            <a:pPr algn="just"/>
            <a:r>
              <a:rPr lang="es-ES_tradnl" b="1" err="1"/>
              <a:t>Necessidade</a:t>
            </a:r>
            <a:r>
              <a:rPr lang="es-ES_tradnl" b="1"/>
              <a:t> de equilibrio difícil entre </a:t>
            </a:r>
            <a:r>
              <a:rPr lang="es-ES_tradnl" b="1" err="1"/>
              <a:t>coercao</a:t>
            </a:r>
            <a:r>
              <a:rPr lang="es-ES_tradnl" b="1"/>
              <a:t> e estimulo, </a:t>
            </a:r>
            <a:r>
              <a:rPr lang="es-ES_tradnl" b="1" err="1"/>
              <a:t>reacao</a:t>
            </a:r>
            <a:r>
              <a:rPr lang="es-ES_tradnl" b="1"/>
              <a:t> e </a:t>
            </a:r>
            <a:r>
              <a:rPr lang="es-ES_tradnl" b="1" err="1"/>
              <a:t>acao</a:t>
            </a:r>
            <a:r>
              <a:rPr lang="es-ES_tradnl" b="1"/>
              <a:t> </a:t>
            </a:r>
            <a:r>
              <a:rPr lang="es-ES_tradnl" b="1" err="1"/>
              <a:t>proativa</a:t>
            </a:r>
            <a:endParaRPr lang="es-ES_tradnl" b="1"/>
          </a:p>
          <a:p>
            <a:pPr algn="just"/>
            <a:r>
              <a:rPr lang="es-ES_tradnl" b="1" err="1"/>
              <a:t>Somente</a:t>
            </a:r>
            <a:r>
              <a:rPr lang="es-ES_tradnl" b="1"/>
              <a:t> </a:t>
            </a:r>
            <a:r>
              <a:rPr lang="es-ES_tradnl" b="1" err="1"/>
              <a:t>vai</a:t>
            </a:r>
            <a:r>
              <a:rPr lang="es-ES_tradnl" b="1"/>
              <a:t> </a:t>
            </a:r>
            <a:r>
              <a:rPr lang="es-ES_tradnl" b="1" err="1"/>
              <a:t>ganhar</a:t>
            </a:r>
            <a:r>
              <a:rPr lang="es-ES_tradnl" b="1"/>
              <a:t> solidez </a:t>
            </a:r>
            <a:r>
              <a:rPr lang="es-ES_tradnl" b="1" err="1"/>
              <a:t>quando</a:t>
            </a:r>
            <a:r>
              <a:rPr lang="es-ES_tradnl" b="1"/>
              <a:t> se tornar “</a:t>
            </a:r>
            <a:r>
              <a:rPr lang="es-ES_tradnl" b="1" err="1"/>
              <a:t>externalidade</a:t>
            </a:r>
            <a:r>
              <a:rPr lang="es-ES_tradnl" b="1"/>
              <a:t> positiva” para atores,  especialmente </a:t>
            </a:r>
            <a:r>
              <a:rPr lang="es-ES_tradnl" b="1" err="1"/>
              <a:t>quando</a:t>
            </a:r>
            <a:r>
              <a:rPr lang="es-ES_tradnl" b="1"/>
              <a:t> vista </a:t>
            </a:r>
            <a:r>
              <a:rPr lang="es-ES_tradnl" b="1" err="1"/>
              <a:t>tambem</a:t>
            </a:r>
            <a:r>
              <a:rPr lang="es-ES_tradnl" b="1"/>
              <a:t> como </a:t>
            </a:r>
            <a:r>
              <a:rPr lang="es-ES_tradnl" b="1" err="1"/>
              <a:t>agregadora</a:t>
            </a:r>
            <a:r>
              <a:rPr lang="es-ES_tradnl" b="1"/>
              <a:t> de valor </a:t>
            </a:r>
            <a:r>
              <a:rPr lang="es-ES_tradnl" b="1" err="1"/>
              <a:t>socioeconomico</a:t>
            </a:r>
            <a:r>
              <a:rPr lang="es-ES_tradnl" b="1"/>
              <a:t> para </a:t>
            </a:r>
            <a:r>
              <a:rPr lang="es-ES_tradnl" b="1" err="1"/>
              <a:t>donos</a:t>
            </a:r>
            <a:r>
              <a:rPr lang="es-ES_tradnl" b="1"/>
              <a:t> de </a:t>
            </a:r>
            <a:r>
              <a:rPr lang="es-ES_tradnl" b="1" err="1"/>
              <a:t>imoveis</a:t>
            </a:r>
            <a:r>
              <a:rPr lang="es-ES_tradnl" b="1"/>
              <a:t>,  para </a:t>
            </a:r>
            <a:r>
              <a:rPr lang="es-ES_tradnl" b="1" err="1"/>
              <a:t>cidades</a:t>
            </a:r>
            <a:r>
              <a:rPr lang="es-ES_tradnl" b="1"/>
              <a:t> (turismo, </a:t>
            </a:r>
            <a:r>
              <a:rPr lang="es-ES_tradnl" b="1" err="1"/>
              <a:t>servicos</a:t>
            </a:r>
            <a:r>
              <a:rPr lang="es-ES_tradnl" b="1"/>
              <a:t>, </a:t>
            </a:r>
            <a:r>
              <a:rPr lang="es-ES_tradnl" b="1" err="1"/>
              <a:t>empregos</a:t>
            </a:r>
            <a:r>
              <a:rPr lang="es-ES_tradnl" b="1"/>
              <a:t>, </a:t>
            </a:r>
            <a:r>
              <a:rPr lang="es-ES_tradnl" b="1" err="1"/>
              <a:t>impostos</a:t>
            </a:r>
            <a:r>
              <a:rPr lang="es-ES_tradnl" b="1"/>
              <a:t>), mas para comunidades e sociedades (</a:t>
            </a:r>
            <a:r>
              <a:rPr lang="es-ES_tradnl" b="1" err="1"/>
              <a:t>coesao</a:t>
            </a:r>
            <a:r>
              <a:rPr lang="es-ES_tradnl" b="1"/>
              <a:t>, </a:t>
            </a:r>
            <a:r>
              <a:rPr lang="es-ES_tradnl" b="1" err="1"/>
              <a:t>saude</a:t>
            </a:r>
            <a:r>
              <a:rPr lang="es-ES_tradnl" b="1"/>
              <a:t>, </a:t>
            </a:r>
            <a:r>
              <a:rPr lang="es-ES_tradnl" b="1" err="1"/>
              <a:t>fruicao</a:t>
            </a:r>
            <a:r>
              <a:rPr lang="es-ES_tradnl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8429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17080-B352-7445-8094-A3BB98A2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Pessac</a:t>
            </a:r>
            <a:r>
              <a:rPr lang="es-ES_tradnl" b="1"/>
              <a:t> </a:t>
            </a:r>
            <a:r>
              <a:rPr lang="es-ES_tradnl" b="1" err="1"/>
              <a:t>Quartiers</a:t>
            </a:r>
            <a:r>
              <a:rPr lang="es-ES_tradnl" b="1"/>
              <a:t> </a:t>
            </a:r>
            <a:r>
              <a:rPr lang="es-ES_tradnl" b="1" err="1"/>
              <a:t>Modernes</a:t>
            </a:r>
            <a:endParaRPr lang="es-ES_tradnl" b="1"/>
          </a:p>
        </p:txBody>
      </p:sp>
      <p:pic>
        <p:nvPicPr>
          <p:cNvPr id="12290" name="Picture 2" descr="Image may contain: house, tree, sky and outdoor">
            <a:extLst>
              <a:ext uri="{FF2B5EF4-FFF2-40B4-BE49-F238E27FC236}">
                <a16:creationId xmlns:a16="http://schemas.microsoft.com/office/drawing/2014/main" xmlns="" id="{E82A98A5-4FEC-8849-A233-B2151093F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9" y="1615699"/>
            <a:ext cx="8214101" cy="47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40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C6FAF-697C-1A4D-A61E-C8538C60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err="1"/>
              <a:t>Pessac</a:t>
            </a:r>
            <a:r>
              <a:rPr lang="es-ES_tradnl" b="1"/>
              <a:t> </a:t>
            </a:r>
            <a:r>
              <a:rPr lang="es-ES_tradnl" b="1" err="1"/>
              <a:t>Quartiers</a:t>
            </a:r>
            <a:r>
              <a:rPr lang="es-ES_tradnl" b="1"/>
              <a:t> </a:t>
            </a:r>
            <a:r>
              <a:rPr lang="es-ES_tradnl" b="1" err="1"/>
              <a:t>Modernes</a:t>
            </a:r>
            <a:endParaRPr lang="es-ES_tradnl"/>
          </a:p>
        </p:txBody>
      </p:sp>
      <p:pic>
        <p:nvPicPr>
          <p:cNvPr id="14338" name="Picture 2" descr="Image may contain: tree, sky, house, plant, outdoor and nature">
            <a:extLst>
              <a:ext uri="{FF2B5EF4-FFF2-40B4-BE49-F238E27FC236}">
                <a16:creationId xmlns:a16="http://schemas.microsoft.com/office/drawing/2014/main" xmlns="" id="{67841F92-B327-0D4A-87EC-736C8521A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8229600" cy="50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40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409F4-083C-9C41-8F08-F236B4D6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Patrimonio e </a:t>
            </a:r>
            <a:r>
              <a:rPr lang="es-ES_tradnl" b="1" err="1"/>
              <a:t>Direito</a:t>
            </a:r>
            <a:r>
              <a:rPr lang="es-ES_tradnl" b="1"/>
              <a:t> a </a:t>
            </a:r>
            <a:r>
              <a:rPr lang="es-ES_tradnl" b="1" err="1"/>
              <a:t>Cidade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3B7AB-CD42-C748-970D-0B346C38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b="1" err="1"/>
              <a:t>Acoes</a:t>
            </a:r>
            <a:r>
              <a:rPr lang="es-ES_tradnl" b="1"/>
              <a:t> </a:t>
            </a:r>
            <a:r>
              <a:rPr lang="es-ES_tradnl" b="1" err="1"/>
              <a:t>pontuais</a:t>
            </a:r>
            <a:r>
              <a:rPr lang="es-ES_tradnl" b="1"/>
              <a:t>, “acupuntura urbana”</a:t>
            </a:r>
          </a:p>
          <a:p>
            <a:pPr algn="just"/>
            <a:r>
              <a:rPr lang="es-ES_tradnl" b="1"/>
              <a:t>Chance de reinventar a questao e </a:t>
            </a:r>
            <a:r>
              <a:rPr lang="es-ES_tradnl" b="1" err="1"/>
              <a:t>seu</a:t>
            </a:r>
            <a:r>
              <a:rPr lang="es-ES_tradnl" b="1"/>
              <a:t> </a:t>
            </a:r>
            <a:r>
              <a:rPr lang="es-ES_tradnl" b="1" err="1"/>
              <a:t>tratamento</a:t>
            </a:r>
            <a:r>
              <a:rPr lang="es-ES_tradnl" b="1"/>
              <a:t> </a:t>
            </a:r>
          </a:p>
          <a:p>
            <a:pPr algn="just"/>
            <a:r>
              <a:rPr lang="es-ES_tradnl" b="1"/>
              <a:t>Ir </a:t>
            </a:r>
            <a:r>
              <a:rPr lang="es-ES_tradnl" b="1" err="1"/>
              <a:t>alem</a:t>
            </a:r>
            <a:r>
              <a:rPr lang="es-ES_tradnl" b="1"/>
              <a:t> do patrimonio: cultura, </a:t>
            </a:r>
            <a:r>
              <a:rPr lang="es-ES_tradnl" b="1" err="1"/>
              <a:t>economia</a:t>
            </a:r>
            <a:r>
              <a:rPr lang="es-ES_tradnl" b="1"/>
              <a:t> tradicional e </a:t>
            </a:r>
            <a:r>
              <a:rPr lang="es-ES_tradnl" b="1" err="1"/>
              <a:t>criativa</a:t>
            </a:r>
            <a:r>
              <a:rPr lang="es-ES_tradnl" b="1"/>
              <a:t>, </a:t>
            </a:r>
            <a:r>
              <a:rPr lang="es-ES_tradnl" b="1" err="1"/>
              <a:t>moradia</a:t>
            </a:r>
            <a:r>
              <a:rPr lang="es-ES_tradnl" b="1"/>
              <a:t>, </a:t>
            </a:r>
            <a:r>
              <a:rPr lang="es-ES_tradnl" b="1" err="1"/>
              <a:t>centralidade</a:t>
            </a:r>
            <a:r>
              <a:rPr lang="es-ES_tradnl" b="1"/>
              <a:t>, </a:t>
            </a:r>
            <a:r>
              <a:rPr lang="es-ES_tradnl" b="1" err="1"/>
              <a:t>lazer</a:t>
            </a:r>
            <a:r>
              <a:rPr lang="es-ES_tradnl" b="1"/>
              <a:t>, agricultura urbana</a:t>
            </a:r>
          </a:p>
          <a:p>
            <a:pPr algn="just"/>
            <a:r>
              <a:rPr lang="es-ES_tradnl" b="1"/>
              <a:t>Ancora para reinventar a </a:t>
            </a:r>
            <a:r>
              <a:rPr lang="es-ES_tradnl" b="1" err="1"/>
              <a:t>cidade</a:t>
            </a:r>
            <a:r>
              <a:rPr lang="es-ES_tradnl" b="1"/>
              <a:t> – e materializar o </a:t>
            </a:r>
            <a:r>
              <a:rPr lang="es-ES_tradnl" b="1" err="1"/>
              <a:t>direito</a:t>
            </a:r>
            <a:r>
              <a:rPr lang="es-ES_tradnl" b="1"/>
              <a:t> a </a:t>
            </a:r>
            <a:r>
              <a:rPr lang="es-ES_tradnl" b="1" err="1"/>
              <a:t>cidade</a:t>
            </a:r>
            <a:endParaRPr lang="es-ES_tradnl" b="1"/>
          </a:p>
          <a:p>
            <a:pPr algn="just"/>
            <a:r>
              <a:rPr lang="es-ES_tradnl" b="1"/>
              <a:t>Papel dos </a:t>
            </a:r>
            <a:r>
              <a:rPr lang="es-ES_tradnl" b="1" err="1"/>
              <a:t>jovens</a:t>
            </a:r>
            <a:r>
              <a:rPr lang="es-ES_tradnl" b="1"/>
              <a:t> na </a:t>
            </a:r>
            <a:r>
              <a:rPr lang="es-ES_tradnl" b="1" err="1"/>
              <a:t>lideranca</a:t>
            </a:r>
            <a:endParaRPr lang="es-ES_tradnl" b="1"/>
          </a:p>
          <a:p>
            <a:pPr marL="0" indent="0" algn="just">
              <a:buNone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36913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D9CC-BAA2-6246-BFD9-B0AAE27D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b="1" err="1"/>
              <a:t>Mudancas</a:t>
            </a:r>
            <a:r>
              <a:rPr lang="es-ES_tradnl" sz="4000" b="1"/>
              <a:t> no </a:t>
            </a:r>
            <a:r>
              <a:rPr lang="es-ES_tradnl" sz="4000" b="1" err="1"/>
              <a:t>conceito</a:t>
            </a:r>
            <a:r>
              <a:rPr lang="es-ES_tradnl" sz="4000" b="1"/>
              <a:t> de patrimonio:</a:t>
            </a:r>
            <a:br>
              <a:rPr lang="es-ES_tradnl" sz="4000" b="1"/>
            </a:br>
            <a:r>
              <a:rPr lang="es-ES_tradnl" sz="4000" b="1" err="1"/>
              <a:t>em</a:t>
            </a:r>
            <a:r>
              <a:rPr lang="es-ES_tradnl" sz="4000" b="1"/>
              <a:t> </a:t>
            </a:r>
            <a:r>
              <a:rPr lang="es-ES_tradnl" sz="4000" b="1" err="1"/>
              <a:t>elaboracao</a:t>
            </a:r>
            <a:r>
              <a:rPr lang="es-ES_tradnl" sz="4000" b="1"/>
              <a:t> constante, e </a:t>
            </a:r>
            <a:r>
              <a:rPr lang="es-ES_tradnl" sz="4000" b="1" err="1"/>
              <a:t>em</a:t>
            </a:r>
            <a:r>
              <a:rPr lang="es-ES_tradnl" sz="4000" b="1"/>
              <a:t> disputa</a:t>
            </a:r>
            <a:r>
              <a:rPr lang="es-ES_tradnl" b="1"/>
              <a:t/>
            </a:r>
            <a:br>
              <a:rPr lang="es-ES_tradnl" b="1"/>
            </a:b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6AB344-FB7E-AD49-8E5B-9095C53A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sz="2400" b="1"/>
              <a:t>Do “monumental” </a:t>
            </a:r>
            <a:r>
              <a:rPr lang="es-ES_tradnl" sz="2400" b="1" err="1"/>
              <a:t>ao</a:t>
            </a:r>
            <a:r>
              <a:rPr lang="es-ES_tradnl" sz="2400" b="1"/>
              <a:t> mundano</a:t>
            </a:r>
          </a:p>
          <a:p>
            <a:pPr algn="just"/>
            <a:r>
              <a:rPr lang="es-ES_tradnl" sz="2400" b="1"/>
              <a:t>Do “excepcional” </a:t>
            </a:r>
            <a:r>
              <a:rPr lang="es-ES_tradnl" sz="2400" b="1" err="1"/>
              <a:t>ao</a:t>
            </a:r>
            <a:r>
              <a:rPr lang="es-ES_tradnl" sz="2400" b="1"/>
              <a:t> ordinario</a:t>
            </a:r>
          </a:p>
          <a:p>
            <a:pPr algn="just"/>
            <a:r>
              <a:rPr lang="es-ES_tradnl" sz="2400" b="1"/>
              <a:t>Do  “</a:t>
            </a:r>
            <a:r>
              <a:rPr lang="es-ES_tradnl" sz="2400" b="1" err="1"/>
              <a:t>notavel</a:t>
            </a:r>
            <a:r>
              <a:rPr lang="es-ES_tradnl" sz="2400" b="1"/>
              <a:t>” </a:t>
            </a:r>
            <a:r>
              <a:rPr lang="es-ES_tradnl" sz="2400" b="1" err="1"/>
              <a:t>ao</a:t>
            </a:r>
            <a:r>
              <a:rPr lang="es-ES_tradnl" sz="2400" b="1"/>
              <a:t> cotidiano</a:t>
            </a:r>
          </a:p>
          <a:p>
            <a:pPr algn="just"/>
            <a:r>
              <a:rPr lang="es-ES_tradnl" sz="2400" b="1"/>
              <a:t>Do “nacional” </a:t>
            </a:r>
            <a:r>
              <a:rPr lang="es-ES_tradnl" sz="2400" b="1" err="1"/>
              <a:t>ao</a:t>
            </a:r>
            <a:r>
              <a:rPr lang="es-ES_tradnl" sz="2400" b="1"/>
              <a:t> local</a:t>
            </a:r>
          </a:p>
          <a:p>
            <a:pPr algn="just"/>
            <a:r>
              <a:rPr lang="es-ES_tradnl" sz="2400" b="1"/>
              <a:t>Do “histórico” </a:t>
            </a:r>
            <a:r>
              <a:rPr lang="es-ES_tradnl" sz="2400" b="1" err="1"/>
              <a:t>ao</a:t>
            </a:r>
            <a:r>
              <a:rPr lang="es-ES_tradnl" sz="2400" b="1"/>
              <a:t> cultural</a:t>
            </a:r>
          </a:p>
          <a:p>
            <a:pPr algn="just"/>
            <a:r>
              <a:rPr lang="es-ES_tradnl" sz="2400" b="1"/>
              <a:t>Do publico-estatal </a:t>
            </a:r>
            <a:r>
              <a:rPr lang="es-ES_tradnl" sz="2400" b="1" err="1"/>
              <a:t>ao</a:t>
            </a:r>
            <a:r>
              <a:rPr lang="es-ES_tradnl" sz="2400" b="1"/>
              <a:t> privado </a:t>
            </a:r>
            <a:r>
              <a:rPr lang="es-ES_tradnl" sz="2400" b="1" err="1"/>
              <a:t>ao</a:t>
            </a:r>
            <a:r>
              <a:rPr lang="es-ES_tradnl" sz="2400" b="1"/>
              <a:t> </a:t>
            </a:r>
            <a:r>
              <a:rPr lang="es-ES_tradnl" sz="2400" b="1" err="1"/>
              <a:t>comum</a:t>
            </a:r>
            <a:endParaRPr lang="es-ES_tradnl" sz="2400" b="1"/>
          </a:p>
          <a:p>
            <a:pPr algn="just"/>
            <a:r>
              <a:rPr lang="es-ES_tradnl" sz="2400" b="1"/>
              <a:t>Do individual </a:t>
            </a:r>
            <a:r>
              <a:rPr lang="es-ES_tradnl" sz="2400" b="1" err="1"/>
              <a:t>ao</a:t>
            </a:r>
            <a:r>
              <a:rPr lang="es-ES_tradnl" sz="2400" b="1"/>
              <a:t> </a:t>
            </a:r>
            <a:r>
              <a:rPr lang="es-ES_tradnl" sz="2400" b="1" err="1"/>
              <a:t>coletivo</a:t>
            </a:r>
            <a:endParaRPr lang="es-ES_tradnl" sz="2400" b="1"/>
          </a:p>
          <a:p>
            <a:pPr algn="just"/>
            <a:r>
              <a:rPr lang="es-ES_tradnl" sz="2400" b="1"/>
              <a:t>Dos “vencedores” </a:t>
            </a:r>
            <a:r>
              <a:rPr lang="es-ES_tradnl" sz="2400" b="1" err="1"/>
              <a:t>aos</a:t>
            </a:r>
            <a:r>
              <a:rPr lang="es-ES_tradnl" sz="2400" b="1"/>
              <a:t> “vencidos”</a:t>
            </a:r>
          </a:p>
          <a:p>
            <a:pPr algn="just"/>
            <a:r>
              <a:rPr lang="es-ES_tradnl" sz="2400" b="1"/>
              <a:t>Da </a:t>
            </a:r>
            <a:r>
              <a:rPr lang="es-ES_tradnl" sz="2400" b="1" err="1"/>
              <a:t>edificacao</a:t>
            </a:r>
            <a:r>
              <a:rPr lang="es-ES_tradnl" sz="2400" b="1"/>
              <a:t> a </a:t>
            </a:r>
            <a:r>
              <a:rPr lang="es-ES_tradnl" sz="2400" b="1" err="1"/>
              <a:t>cidade</a:t>
            </a:r>
            <a:r>
              <a:rPr lang="es-ES_tradnl" sz="2400" b="1"/>
              <a:t> </a:t>
            </a:r>
            <a:r>
              <a:rPr lang="es-ES_tradnl" sz="2400" b="1" err="1"/>
              <a:t>ao</a:t>
            </a:r>
            <a:r>
              <a:rPr lang="es-ES_tradnl" sz="2400" b="1"/>
              <a:t> conjunto a </a:t>
            </a:r>
            <a:r>
              <a:rPr lang="es-ES_tradnl" sz="2400" b="1" err="1"/>
              <a:t>bairros</a:t>
            </a:r>
            <a:endParaRPr lang="es-ES_tradnl" sz="2400" b="1"/>
          </a:p>
          <a:p>
            <a:pPr algn="just"/>
            <a:r>
              <a:rPr lang="es-ES_tradnl" sz="2400" b="1"/>
              <a:t>Da </a:t>
            </a:r>
            <a:r>
              <a:rPr lang="es-ES_tradnl" sz="2400" b="1" err="1"/>
              <a:t>arquitetura</a:t>
            </a:r>
            <a:r>
              <a:rPr lang="es-ES_tradnl" sz="2400" b="1"/>
              <a:t> a </a:t>
            </a:r>
            <a:r>
              <a:rPr lang="es-ES_tradnl" sz="2400" b="1" err="1"/>
              <a:t>paisagem</a:t>
            </a:r>
            <a:r>
              <a:rPr lang="es-ES_tradnl" sz="2400" b="1"/>
              <a:t> </a:t>
            </a:r>
            <a:r>
              <a:rPr lang="es-ES_tradnl" sz="2400" b="1" err="1"/>
              <a:t>ao</a:t>
            </a:r>
            <a:r>
              <a:rPr lang="es-ES_tradnl" sz="2400" b="1"/>
              <a:t> ambiente cultural </a:t>
            </a:r>
            <a:r>
              <a:rPr lang="es-ES_tradnl" sz="2400" b="1" err="1"/>
              <a:t>ao</a:t>
            </a:r>
            <a:r>
              <a:rPr lang="es-ES_tradnl" sz="2400" b="1"/>
              <a:t> modo de vida</a:t>
            </a:r>
          </a:p>
          <a:p>
            <a:pPr algn="just"/>
            <a:r>
              <a:rPr lang="es-ES_tradnl" sz="2400" b="1"/>
              <a:t>Do material </a:t>
            </a:r>
            <a:r>
              <a:rPr lang="es-ES_tradnl" sz="2400" b="1" err="1"/>
              <a:t>ao</a:t>
            </a:r>
            <a:r>
              <a:rPr lang="es-ES_tradnl" sz="2400" b="1"/>
              <a:t> </a:t>
            </a:r>
            <a:r>
              <a:rPr lang="es-ES_tradnl" sz="2400" b="1" err="1"/>
              <a:t>imaterial</a:t>
            </a:r>
            <a:endParaRPr lang="es-ES_tradnl" sz="2400" b="1"/>
          </a:p>
        </p:txBody>
      </p:sp>
    </p:spTree>
    <p:extLst>
      <p:ext uri="{BB962C8B-B14F-4D97-AF65-F5344CB8AC3E}">
        <p14:creationId xmlns:p14="http://schemas.microsoft.com/office/powerpoint/2010/main" val="408490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C7545-80C7-F146-BC46-41A15E3D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Um</a:t>
            </a:r>
            <a:r>
              <a:rPr lang="es-ES_tradnl" b="1" dirty="0"/>
              <a:t> </a:t>
            </a:r>
            <a:r>
              <a:rPr lang="es-ES_tradnl" b="1" dirty="0" err="1"/>
              <a:t>seculo</a:t>
            </a:r>
            <a:r>
              <a:rPr lang="es-ES_tradnl" b="1" dirty="0"/>
              <a:t> de </a:t>
            </a:r>
            <a:r>
              <a:rPr lang="es-ES_tradnl" b="1" dirty="0" err="1"/>
              <a:t>esforcos</a:t>
            </a:r>
            <a:r>
              <a:rPr lang="es-ES_tradnl" b="1" dirty="0"/>
              <a:t> limitados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48E57-334D-BB4E-8B0D-3593DFDF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_tradnl" b="1"/>
              <a:t>Falta de </a:t>
            </a:r>
            <a:r>
              <a:rPr lang="es-ES_tradnl" b="1" err="1"/>
              <a:t>assimilacao</a:t>
            </a:r>
            <a:r>
              <a:rPr lang="es-ES_tradnl" b="1"/>
              <a:t> de valores pela cultura </a:t>
            </a:r>
            <a:r>
              <a:rPr lang="es-ES_tradnl" b="1" err="1"/>
              <a:t>hegemonica</a:t>
            </a:r>
            <a:r>
              <a:rPr lang="es-ES_tradnl" b="1"/>
              <a:t> e </a:t>
            </a:r>
            <a:r>
              <a:rPr lang="es-ES_tradnl" b="1" err="1"/>
              <a:t>sua</a:t>
            </a:r>
            <a:r>
              <a:rPr lang="es-ES_tradnl" b="1"/>
              <a:t> </a:t>
            </a:r>
            <a:r>
              <a:rPr lang="es-ES_tradnl" b="1" err="1"/>
              <a:t>traducao</a:t>
            </a:r>
            <a:r>
              <a:rPr lang="es-ES_tradnl" b="1"/>
              <a:t> </a:t>
            </a:r>
            <a:r>
              <a:rPr lang="es-ES_tradnl" b="1" err="1"/>
              <a:t>em</a:t>
            </a:r>
            <a:r>
              <a:rPr lang="es-ES_tradnl" b="1"/>
              <a:t> políticas e </a:t>
            </a:r>
            <a:r>
              <a:rPr lang="es-ES_tradnl" b="1" err="1"/>
              <a:t>acoes</a:t>
            </a:r>
            <a:endParaRPr lang="es-ES_tradnl" b="1"/>
          </a:p>
          <a:p>
            <a:pPr algn="just"/>
            <a:r>
              <a:rPr lang="es-ES_tradnl" b="1"/>
              <a:t>Dependencia exclusiva da </a:t>
            </a:r>
            <a:r>
              <a:rPr lang="es-ES_tradnl" b="1" err="1"/>
              <a:t>acao</a:t>
            </a:r>
            <a:r>
              <a:rPr lang="es-ES_tradnl" b="1"/>
              <a:t> estatal – federal, estadual e cada vez </a:t>
            </a:r>
            <a:r>
              <a:rPr lang="es-ES_tradnl" b="1" err="1"/>
              <a:t>mais</a:t>
            </a:r>
            <a:r>
              <a:rPr lang="es-ES_tradnl" b="1"/>
              <a:t> municipal</a:t>
            </a:r>
          </a:p>
          <a:p>
            <a:pPr algn="just"/>
            <a:r>
              <a:rPr lang="es-ES_tradnl" b="1" err="1"/>
              <a:t>Crise</a:t>
            </a:r>
            <a:r>
              <a:rPr lang="es-ES_tradnl" b="1"/>
              <a:t> de </a:t>
            </a:r>
            <a:r>
              <a:rPr lang="es-ES_tradnl" b="1" err="1"/>
              <a:t>sustentabilidade</a:t>
            </a:r>
            <a:r>
              <a:rPr lang="es-ES_tradnl" b="1"/>
              <a:t> – e </a:t>
            </a:r>
            <a:r>
              <a:rPr lang="es-ES_tradnl" b="1" err="1"/>
              <a:t>crise</a:t>
            </a:r>
            <a:r>
              <a:rPr lang="es-ES_tradnl" b="1"/>
              <a:t> </a:t>
            </a:r>
            <a:r>
              <a:rPr lang="es-ES_tradnl" b="1" err="1"/>
              <a:t>financeira</a:t>
            </a:r>
            <a:endParaRPr lang="es-ES_tradnl" b="1"/>
          </a:p>
          <a:p>
            <a:pPr algn="just"/>
            <a:r>
              <a:rPr lang="es-ES_tradnl" b="1"/>
              <a:t>Esquemas </a:t>
            </a:r>
            <a:r>
              <a:rPr lang="es-ES_tradnl" b="1" err="1"/>
              <a:t>internacionais</a:t>
            </a:r>
            <a:r>
              <a:rPr lang="es-ES_tradnl" b="1"/>
              <a:t> – “Patrimonio da </a:t>
            </a:r>
            <a:r>
              <a:rPr lang="es-ES_tradnl" b="1" err="1"/>
              <a:t>Humanidade</a:t>
            </a:r>
            <a:r>
              <a:rPr lang="es-ES_tradnl" b="1"/>
              <a:t>” – </a:t>
            </a:r>
            <a:r>
              <a:rPr lang="es-ES_tradnl" b="1" err="1"/>
              <a:t>conferem</a:t>
            </a:r>
            <a:r>
              <a:rPr lang="es-ES_tradnl" b="1"/>
              <a:t> </a:t>
            </a:r>
            <a:r>
              <a:rPr lang="es-ES_tradnl" b="1" err="1"/>
              <a:t>alguma</a:t>
            </a:r>
            <a:r>
              <a:rPr lang="es-ES_tradnl" b="1"/>
              <a:t> </a:t>
            </a:r>
            <a:r>
              <a:rPr lang="es-ES_tradnl" b="1" err="1"/>
              <a:t>legitimidade</a:t>
            </a:r>
            <a:r>
              <a:rPr lang="es-ES_tradnl" b="1"/>
              <a:t>, mas </a:t>
            </a:r>
            <a:r>
              <a:rPr lang="es-ES_tradnl" b="1" err="1"/>
              <a:t>garantem</a:t>
            </a:r>
            <a:r>
              <a:rPr lang="es-ES_tradnl" b="1"/>
              <a:t> </a:t>
            </a:r>
            <a:r>
              <a:rPr lang="es-ES_tradnl" b="1" err="1"/>
              <a:t>poucos</a:t>
            </a:r>
            <a:r>
              <a:rPr lang="es-ES_tradnl" b="1"/>
              <a:t> recursos</a:t>
            </a:r>
          </a:p>
          <a:p>
            <a:pPr algn="just"/>
            <a:r>
              <a:rPr lang="es-ES_tradnl" b="1"/>
              <a:t>Incendio do </a:t>
            </a:r>
            <a:r>
              <a:rPr lang="es-ES_tradnl" b="1" err="1"/>
              <a:t>Museu</a:t>
            </a:r>
            <a:r>
              <a:rPr lang="es-ES_tradnl" b="1"/>
              <a:t> Nacional </a:t>
            </a:r>
            <a:r>
              <a:rPr lang="es-ES_tradnl" b="1" err="1"/>
              <a:t>mostrou</a:t>
            </a:r>
            <a:r>
              <a:rPr lang="es-ES_tradnl" b="1"/>
              <a:t> a </a:t>
            </a:r>
            <a:r>
              <a:rPr lang="es-ES_tradnl" b="1" err="1"/>
              <a:t>extensao</a:t>
            </a:r>
            <a:r>
              <a:rPr lang="es-ES_tradnl" b="1"/>
              <a:t> trágica do problema no Brasil</a:t>
            </a:r>
          </a:p>
        </p:txBody>
      </p:sp>
    </p:spTree>
    <p:extLst>
      <p:ext uri="{BB962C8B-B14F-4D97-AF65-F5344CB8AC3E}">
        <p14:creationId xmlns:p14="http://schemas.microsoft.com/office/powerpoint/2010/main" val="104906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incendio museu nacional">
            <a:extLst>
              <a:ext uri="{FF2B5EF4-FFF2-40B4-BE49-F238E27FC236}">
                <a16:creationId xmlns:a16="http://schemas.microsoft.com/office/drawing/2014/main" xmlns="" id="{17561340-1791-E241-B86C-F3993B25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9" y="278969"/>
            <a:ext cx="8570563" cy="63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4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FAE2E-29B2-F34C-999C-D166E08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/>
              <a:t>Patrimonio cultural </a:t>
            </a:r>
            <a:r>
              <a:rPr lang="es-ES_tradnl" b="1" err="1"/>
              <a:t>nas</a:t>
            </a:r>
            <a:r>
              <a:rPr lang="es-ES_tradnl" b="1"/>
              <a:t> </a:t>
            </a:r>
            <a:r>
              <a:rPr lang="es-ES_tradnl" b="1" err="1"/>
              <a:t>cidades</a:t>
            </a:r>
            <a:endParaRPr lang="es-ES_tradnl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E68832-A954-5748-A34E-5B39F21D0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_tradnl" b="1" err="1"/>
              <a:t>Protecao</a:t>
            </a:r>
            <a:r>
              <a:rPr lang="es-ES_tradnl" b="1"/>
              <a:t> jurídica nao se limita as áreas urbanas, mas e </a:t>
            </a:r>
            <a:r>
              <a:rPr lang="es-ES_tradnl" b="1" err="1"/>
              <a:t>nelas</a:t>
            </a:r>
            <a:r>
              <a:rPr lang="es-ES_tradnl" b="1"/>
              <a:t> que </a:t>
            </a:r>
            <a:r>
              <a:rPr lang="es-ES_tradnl" b="1" err="1"/>
              <a:t>conflitos</a:t>
            </a:r>
            <a:r>
              <a:rPr lang="es-ES_tradnl" b="1"/>
              <a:t> de </a:t>
            </a:r>
            <a:r>
              <a:rPr lang="es-ES_tradnl" b="1" err="1"/>
              <a:t>interesses</a:t>
            </a:r>
            <a:r>
              <a:rPr lang="es-ES_tradnl" b="1"/>
              <a:t> sao </a:t>
            </a:r>
            <a:r>
              <a:rPr lang="es-ES_tradnl" b="1" err="1"/>
              <a:t>ainda</a:t>
            </a:r>
            <a:r>
              <a:rPr lang="es-ES_tradnl" b="1"/>
              <a:t> </a:t>
            </a:r>
            <a:r>
              <a:rPr lang="es-ES_tradnl" b="1" err="1"/>
              <a:t>mais</a:t>
            </a:r>
            <a:r>
              <a:rPr lang="es-ES_tradnl" b="1"/>
              <a:t> ampliados</a:t>
            </a:r>
          </a:p>
          <a:p>
            <a:pPr algn="just"/>
            <a:r>
              <a:rPr lang="es-ES_tradnl" b="1"/>
              <a:t>Constante </a:t>
            </a:r>
            <a:r>
              <a:rPr lang="es-ES_tradnl" b="1" err="1"/>
              <a:t>ameaca</a:t>
            </a:r>
            <a:r>
              <a:rPr lang="es-ES_tradnl" b="1"/>
              <a:t>/</a:t>
            </a:r>
            <a:r>
              <a:rPr lang="es-ES_tradnl" b="1" err="1"/>
              <a:t>ameacado</a:t>
            </a:r>
            <a:r>
              <a:rPr lang="es-ES_tradnl" b="1"/>
              <a:t> por cultura histórica dominante do patrimonialismo </a:t>
            </a:r>
            <a:r>
              <a:rPr lang="es-ES_tradnl" b="1" err="1"/>
              <a:t>imobiliario</a:t>
            </a:r>
            <a:r>
              <a:rPr lang="es-ES_tradnl" b="1"/>
              <a:t> individual-familiar e do individualismo </a:t>
            </a:r>
            <a:r>
              <a:rPr lang="es-ES_tradnl" b="1" err="1"/>
              <a:t>juridico</a:t>
            </a:r>
            <a:endParaRPr lang="es-ES_tradnl" b="1"/>
          </a:p>
          <a:p>
            <a:pPr algn="just"/>
            <a:r>
              <a:rPr lang="es-ES_tradnl" b="1"/>
              <a:t>Falta de esfera publica: publico </a:t>
            </a:r>
            <a:r>
              <a:rPr lang="es-ES_tradnl" b="1" err="1"/>
              <a:t>reduzido</a:t>
            </a:r>
            <a:r>
              <a:rPr lang="es-ES_tradnl" b="1"/>
              <a:t> a estatal tecnocrático e/</a:t>
            </a:r>
            <a:r>
              <a:rPr lang="es-ES_tradnl" b="1" err="1"/>
              <a:t>ou</a:t>
            </a:r>
            <a:r>
              <a:rPr lang="es-ES_tradnl" b="1"/>
              <a:t> capturado pelo privado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57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1094</Words>
  <Application>Microsoft Office PowerPoint</Application>
  <PresentationFormat>Apresentação na tela (4:3)</PresentationFormat>
  <Paragraphs>124</Paragraphs>
  <Slides>52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Gestao inovadora de bairros historicos: o desafio da governanca</vt:lpstr>
      <vt:lpstr>Patrimonio: conceitos em constante evolucao – e em disputa renovada </vt:lpstr>
      <vt:lpstr>Questao internacional – e brasileira</vt:lpstr>
      <vt:lpstr>Busca de uma nova governanca</vt:lpstr>
      <vt:lpstr>Argumento</vt:lpstr>
      <vt:lpstr>Mudancas no conceito de patrimonio: em elaboracao constante, e em disputa </vt:lpstr>
      <vt:lpstr>Um seculo de esforcos limitados</vt:lpstr>
      <vt:lpstr>Apresentação do PowerPoint</vt:lpstr>
      <vt:lpstr>Patrimonio cultural nas cidades</vt:lpstr>
      <vt:lpstr>Questao jurídica central nao resolvida</vt:lpstr>
      <vt:lpstr>Apresentação do PowerPoint</vt:lpstr>
      <vt:lpstr>Apresentação do PowerPoint</vt:lpstr>
      <vt:lpstr>Apresentação do PowerPoint</vt:lpstr>
      <vt:lpstr>Urbanizacao e protecao do patrimonio cultural</vt:lpstr>
      <vt:lpstr>Apresentação do PowerPoint</vt:lpstr>
      <vt:lpstr>Apresentação do PowerPoint</vt:lpstr>
      <vt:lpstr>Apresentação do PowerPoint</vt:lpstr>
      <vt:lpstr>Esforcos de mudanca </vt:lpstr>
      <vt:lpstr>Apresentação do PowerPoint</vt:lpstr>
      <vt:lpstr>Apresentação do PowerPoint</vt:lpstr>
      <vt:lpstr>Apresentação do PowerPoint</vt:lpstr>
      <vt:lpstr>Apresentação do PowerPoint</vt:lpstr>
      <vt:lpstr>Nem assim…</vt:lpstr>
      <vt:lpstr>Apresentação do PowerPoint</vt:lpstr>
      <vt:lpstr>Apresentação do PowerPoint</vt:lpstr>
      <vt:lpstr>Rio de Janeiro APACs</vt:lpstr>
      <vt:lpstr>Belo Horizonte Lagoinha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fato e que…</vt:lpstr>
      <vt:lpstr>Desafios de varias ordens</vt:lpstr>
      <vt:lpstr>Repensar governanca</vt:lpstr>
      <vt:lpstr>Publico &gt; Estatal</vt:lpstr>
      <vt:lpstr>Como mudar?</vt:lpstr>
      <vt:lpstr>Apresentação do PowerPoint</vt:lpstr>
      <vt:lpstr>Coin St</vt:lpstr>
      <vt:lpstr>Coin St</vt:lpstr>
      <vt:lpstr>Coin St</vt:lpstr>
      <vt:lpstr>Paris 3eme</vt:lpstr>
      <vt:lpstr>Paris 3eme</vt:lpstr>
      <vt:lpstr>Paris 3eme</vt:lpstr>
      <vt:lpstr>Paris 4eme</vt:lpstr>
      <vt:lpstr>Paris 4eme</vt:lpstr>
      <vt:lpstr>Paris 4eme</vt:lpstr>
      <vt:lpstr>Pessac Quartiers Modernes</vt:lpstr>
      <vt:lpstr>Pessac Quartiers Modernes</vt:lpstr>
      <vt:lpstr>Pessac Quartiers Modernes</vt:lpstr>
      <vt:lpstr>Pessac Quartiers Modernes</vt:lpstr>
      <vt:lpstr>Patrimonio e Direito a Cidade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Gestao de bairros historicos</dc:title>
  <dc:creator>robert annibale</dc:creator>
  <cp:lastModifiedBy>Júlio Moreno</cp:lastModifiedBy>
  <cp:revision>52</cp:revision>
  <dcterms:created xsi:type="dcterms:W3CDTF">2018-09-06T23:12:25Z</dcterms:created>
  <dcterms:modified xsi:type="dcterms:W3CDTF">2018-09-10T18:55:02Z</dcterms:modified>
</cp:coreProperties>
</file>