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60"/>
  </p:normalViewPr>
  <p:slideViewPr>
    <p:cSldViewPr snapToGrid="0">
      <p:cViewPr varScale="1">
        <p:scale>
          <a:sx n="74" d="100"/>
          <a:sy n="74" d="100"/>
        </p:scale>
        <p:origin x="9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11134-2BE6-4B89-B972-C66A4C7497A7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4AFA7-3F2A-45D7-A6F4-C8A38F810E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434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4AFA7-3F2A-45D7-A6F4-C8A38F810E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766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4AFA7-3F2A-45D7-A6F4-C8A38F810E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99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B39D-1FB8-481C-9F53-597B857D1993}" type="datetime1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46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D565-D392-453B-9611-56644E52DE8F}" type="datetime1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04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3A50-2A57-435B-BD37-3FFE4492E57E}" type="datetime1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79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409-7F1A-4775-913D-867866CA539F}" type="datetime1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69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C0F-CF8A-45B8-8E38-E146A592586E}" type="datetime1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75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891A-4921-433C-9160-BA38DF11D166}" type="datetime1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88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773E-7E71-43ED-9ED8-488EF100252C}" type="datetime1">
              <a:rPr lang="en-GB" smtClean="0"/>
              <a:t>10/09/2018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9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16D3-2AFD-4FFB-975A-971F5EB6CC8B}" type="datetime1">
              <a:rPr lang="en-GB" smtClean="0"/>
              <a:t>10/09/2018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7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8EED-1A7F-4DB6-BA59-16633E783E73}" type="datetime1">
              <a:rPr lang="en-GB" smtClean="0"/>
              <a:t>10/09/2018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33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69BC-3C6C-44D2-8E36-A318FEAB1C50}" type="datetime1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6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42AD-60F6-48A6-94A9-7CBD06BC09ED}" type="datetime1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2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EB138-C5C7-41F2-9869-2F9050FCC5E8}" type="datetime1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A2E65-4346-4A97-9A59-AC92F11DA7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03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.ball@reading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7DCD14-9657-6D4F-AD57-023291712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22363"/>
            <a:ext cx="10020300" cy="23876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Economic Benefits of Heritage Preservation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60BC540-9BA4-654D-A68F-096A393D5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250" y="4129681"/>
            <a:ext cx="9144000" cy="1655762"/>
          </a:xfrm>
        </p:spPr>
        <p:txBody>
          <a:bodyPr/>
          <a:lstStyle/>
          <a:p>
            <a:r>
              <a:rPr lang="en-US" sz="4000" dirty="0"/>
              <a:t>Michael Ball</a:t>
            </a:r>
          </a:p>
          <a:p>
            <a:r>
              <a:rPr lang="en-US" dirty="0"/>
              <a:t>Professor of Urban and Property Economics</a:t>
            </a:r>
          </a:p>
          <a:p>
            <a:r>
              <a:rPr lang="en-US" sz="1800" dirty="0">
                <a:hlinkClick r:id="rId3"/>
              </a:rPr>
              <a:t>m.ball@reading.ac.uk</a:t>
            </a:r>
            <a:r>
              <a:rPr lang="en-US" sz="18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759D164-EC6B-AE44-869E-EFBBACB971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1063" y="502645"/>
            <a:ext cx="1489821" cy="66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749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b="1" dirty="0" smtClean="0">
                <a:solidFill>
                  <a:srgbClr val="0070C0"/>
                </a:solidFill>
              </a:rPr>
              <a:t>Need consensus for regeneration </a:t>
            </a:r>
            <a:r>
              <a:rPr lang="en-GB" sz="4800" b="1" dirty="0">
                <a:solidFill>
                  <a:srgbClr val="0070C0"/>
                </a:solidFill>
              </a:rPr>
              <a:t>success</a:t>
            </a:r>
            <a:r>
              <a:rPr lang="en-GB" sz="4800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Clear evidence that popular groups often appreciate heritage</a:t>
            </a:r>
          </a:p>
          <a:p>
            <a:pPr lvl="1"/>
            <a:r>
              <a:rPr lang="en-GB" sz="4400" dirty="0" smtClean="0"/>
              <a:t>City-wide or in neighbourhood</a:t>
            </a:r>
          </a:p>
          <a:p>
            <a:r>
              <a:rPr lang="en-GB" sz="4800" dirty="0" smtClean="0"/>
              <a:t>But often lack financial &amp; political means</a:t>
            </a:r>
          </a:p>
          <a:p>
            <a:r>
              <a:rPr lang="en-GB" sz="4800" dirty="0" smtClean="0"/>
              <a:t>So, often need to build up alliances to leverage state action </a:t>
            </a:r>
            <a:endParaRPr lang="en-GB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337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0070C0"/>
                </a:solidFill>
              </a:rPr>
              <a:t>Economic viability </a:t>
            </a:r>
            <a:endParaRPr lang="en-GB" sz="6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927600"/>
          </a:xfrm>
        </p:spPr>
        <p:txBody>
          <a:bodyPr>
            <a:normAutofit/>
          </a:bodyPr>
          <a:lstStyle/>
          <a:p>
            <a:r>
              <a:rPr lang="en-GB" sz="3600" dirty="0"/>
              <a:t>Heritage preservation has to be </a:t>
            </a:r>
            <a:r>
              <a:rPr lang="en-GB" sz="3600" dirty="0" smtClean="0"/>
              <a:t>sustainable</a:t>
            </a:r>
          </a:p>
          <a:p>
            <a:pPr lvl="1"/>
            <a:r>
              <a:rPr lang="en-GB" sz="3200" dirty="0" smtClean="0"/>
              <a:t>Have viable consumption use</a:t>
            </a:r>
            <a:endParaRPr lang="en-GB" sz="3200" dirty="0"/>
          </a:p>
          <a:p>
            <a:pPr lvl="1"/>
            <a:r>
              <a:rPr lang="en-GB" sz="3200" dirty="0"/>
              <a:t>Create jobs across spectrum</a:t>
            </a:r>
          </a:p>
          <a:p>
            <a:pPr lvl="1"/>
            <a:r>
              <a:rPr lang="en-GB" sz="3200" dirty="0"/>
              <a:t>Encourage businesses</a:t>
            </a:r>
          </a:p>
          <a:p>
            <a:pPr lvl="2"/>
            <a:r>
              <a:rPr lang="en-GB" sz="2800" dirty="0"/>
              <a:t>Small scale as well as others </a:t>
            </a:r>
            <a:endParaRPr lang="en-GB" sz="2800" dirty="0" smtClean="0"/>
          </a:p>
          <a:p>
            <a:r>
              <a:rPr lang="en-GB" sz="3600" dirty="0" smtClean="0"/>
              <a:t>If preservation successful may lead to higher land values </a:t>
            </a:r>
          </a:p>
          <a:p>
            <a:pPr lvl="1"/>
            <a:r>
              <a:rPr lang="en-GB" sz="3200" dirty="0" smtClean="0"/>
              <a:t>Which crowd out existing uses</a:t>
            </a:r>
          </a:p>
          <a:p>
            <a:r>
              <a:rPr lang="en-GB" sz="3600" dirty="0" smtClean="0"/>
              <a:t>May need to think of regulations to limit that</a:t>
            </a:r>
            <a:endParaRPr lang="en-GB" sz="36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913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225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Heritage, land values &amp; innovation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5575"/>
            <a:ext cx="10515600" cy="4351338"/>
          </a:xfrm>
        </p:spPr>
        <p:txBody>
          <a:bodyPr>
            <a:noAutofit/>
          </a:bodyPr>
          <a:lstStyle/>
          <a:p>
            <a:r>
              <a:rPr lang="en-GB" sz="3200" dirty="0" smtClean="0"/>
              <a:t>Rundown built heritage often associated with low land values &amp; development risks</a:t>
            </a:r>
          </a:p>
          <a:p>
            <a:r>
              <a:rPr lang="en-GB" sz="3200" dirty="0" smtClean="0"/>
              <a:t>Creates opportunities as well as problems</a:t>
            </a:r>
          </a:p>
          <a:p>
            <a:r>
              <a:rPr lang="en-GB" sz="3200" dirty="0" smtClean="0"/>
              <a:t>Low rents encourage new activities </a:t>
            </a:r>
          </a:p>
          <a:p>
            <a:pPr lvl="1"/>
            <a:r>
              <a:rPr lang="en-GB" sz="2800" dirty="0" smtClean="0"/>
              <a:t>Ways of living &amp; working </a:t>
            </a:r>
          </a:p>
          <a:p>
            <a:r>
              <a:rPr lang="en-GB" sz="3200" dirty="0" smtClean="0"/>
              <a:t>If can encourage these dynamics</a:t>
            </a:r>
          </a:p>
          <a:p>
            <a:pPr lvl="1"/>
            <a:r>
              <a:rPr lang="en-GB" sz="2800" dirty="0" smtClean="0"/>
              <a:t>can improve lives &amp; economy</a:t>
            </a:r>
          </a:p>
          <a:p>
            <a:r>
              <a:rPr lang="en-GB" sz="3200" dirty="0" smtClean="0"/>
              <a:t>Implication: Don’t always gold plate renovations</a:t>
            </a:r>
          </a:p>
          <a:p>
            <a:pPr lvl="1"/>
            <a:r>
              <a:rPr lang="en-GB" sz="2800" dirty="0" smtClean="0"/>
              <a:t> Avoid property owners holding onto vacant properties or dreams of high rents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53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Land taxation &amp; renovation 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485900"/>
            <a:ext cx="11525250" cy="46910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However, renovation cannot always be assumed to generate high taxable land values</a:t>
            </a:r>
          </a:p>
          <a:p>
            <a:r>
              <a:rPr lang="en-GB" sz="4000" dirty="0" smtClean="0"/>
              <a:t>But evidence above suggest that renovation in key locations benefits city as a whole</a:t>
            </a:r>
          </a:p>
          <a:p>
            <a:r>
              <a:rPr lang="en-GB" sz="4000" dirty="0" smtClean="0"/>
              <a:t>So, maybe justification for using development taxes from elsewhere in city to support sustainable renovation </a:t>
            </a:r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40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0070C0"/>
                </a:solidFill>
              </a:rPr>
              <a:t>Themes</a:t>
            </a:r>
            <a:endParaRPr lang="en-GB" sz="6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Heritage as a consumption good</a:t>
            </a:r>
          </a:p>
          <a:p>
            <a:r>
              <a:rPr lang="en-GB" sz="4000" dirty="0" smtClean="0"/>
              <a:t>Heritage, the economy &amp; innovation </a:t>
            </a:r>
          </a:p>
          <a:p>
            <a:r>
              <a:rPr lang="en-GB" sz="4000" dirty="0" smtClean="0"/>
              <a:t>Mobilising consensus </a:t>
            </a:r>
          </a:p>
          <a:p>
            <a:r>
              <a:rPr lang="en-GB" sz="4000" dirty="0" smtClean="0"/>
              <a:t>Heritage as beneficial cheap space</a:t>
            </a:r>
          </a:p>
          <a:p>
            <a:r>
              <a:rPr lang="en-GB" sz="4000" dirty="0" smtClean="0"/>
              <a:t>Land taxation &amp; preservation</a:t>
            </a:r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6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748" y="90321"/>
            <a:ext cx="10515600" cy="77595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r>
              <a:rPr lang="en-GB" sz="5300" b="1" dirty="0">
                <a:solidFill>
                  <a:srgbClr val="0070C0"/>
                </a:solidFill>
              </a:rPr>
              <a:t>Heritage</a:t>
            </a:r>
            <a:r>
              <a:rPr lang="en-GB" sz="4000" b="1" dirty="0" smtClean="0"/>
              <a:t> </a:t>
            </a:r>
            <a:r>
              <a:rPr lang="en-GB" sz="5300" b="1" dirty="0">
                <a:solidFill>
                  <a:srgbClr val="0070C0"/>
                </a:solidFill>
              </a:rPr>
              <a:t>as a consumption good for </a:t>
            </a:r>
            <a:r>
              <a:rPr lang="en-GB" sz="5300" b="1" dirty="0" smtClean="0">
                <a:solidFill>
                  <a:srgbClr val="0070C0"/>
                </a:solidFill>
              </a:rPr>
              <a:t>all</a:t>
            </a:r>
            <a:endParaRPr lang="en-GB" sz="6000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90073" y="1183940"/>
            <a:ext cx="10515600" cy="5264985"/>
          </a:xfrm>
        </p:spPr>
        <p:txBody>
          <a:bodyPr>
            <a:normAutofit lnSpcReduction="10000"/>
          </a:bodyPr>
          <a:lstStyle/>
          <a:p>
            <a:r>
              <a:rPr lang="en-GB" sz="4000" dirty="0" smtClean="0"/>
              <a:t>Tourism</a:t>
            </a:r>
          </a:p>
          <a:p>
            <a:r>
              <a:rPr lang="en-GB" sz="4000" dirty="0" smtClean="0"/>
              <a:t>Leisure – culture, restaurants, etc.</a:t>
            </a:r>
          </a:p>
          <a:p>
            <a:r>
              <a:rPr lang="en-GB" sz="4000" dirty="0" smtClean="0"/>
              <a:t>Many economic studies show that heritage homes &amp; neighbourhoods are highly valued </a:t>
            </a:r>
          </a:p>
          <a:p>
            <a:pPr lvl="1"/>
            <a:r>
              <a:rPr lang="en-GB" sz="3600" dirty="0" smtClean="0"/>
              <a:t>Extra 10-20% on prices </a:t>
            </a:r>
          </a:p>
          <a:p>
            <a:r>
              <a:rPr lang="en-GB" sz="4000" dirty="0" smtClean="0"/>
              <a:t>Attracts skilled labour force to cities</a:t>
            </a:r>
          </a:p>
          <a:p>
            <a:pPr lvl="1"/>
            <a:r>
              <a:rPr lang="en-GB" sz="3600" dirty="0"/>
              <a:t>B</a:t>
            </a:r>
            <a:r>
              <a:rPr lang="en-GB" sz="3600" dirty="0" smtClean="0"/>
              <a:t>oosting their economies, encouraging innovation</a:t>
            </a:r>
          </a:p>
          <a:p>
            <a:r>
              <a:rPr lang="en-GB" sz="4000" dirty="0" smtClean="0"/>
              <a:t>Most studies from Europe &amp; N. America </a:t>
            </a:r>
          </a:p>
          <a:p>
            <a:pPr lvl="1"/>
            <a:r>
              <a:rPr lang="en-GB" sz="3600" dirty="0" smtClean="0"/>
              <a:t> How relevant elsewhere</a:t>
            </a:r>
            <a:r>
              <a:rPr lang="en-GB" sz="3200" dirty="0" smtClean="0"/>
              <a:t>?</a:t>
            </a:r>
            <a:endParaRPr lang="en-GB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31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69" y="0"/>
            <a:ext cx="11658600" cy="1325563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rgbClr val="0070C0"/>
                </a:solidFill>
              </a:rPr>
              <a:t>Key Lessons of Successful Heritage Preservation</a:t>
            </a:r>
            <a:endParaRPr lang="en-GB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506992"/>
            <a:ext cx="10515600" cy="5351008"/>
          </a:xfrm>
        </p:spPr>
        <p:txBody>
          <a:bodyPr>
            <a:normAutofit lnSpcReduction="10000"/>
          </a:bodyPr>
          <a:lstStyle/>
          <a:p>
            <a:r>
              <a:rPr lang="en-GB" sz="4000" dirty="0" smtClean="0"/>
              <a:t>Investment is required to adapt old buildings to modern standards &amp; needs</a:t>
            </a:r>
          </a:p>
          <a:p>
            <a:pPr lvl="2"/>
            <a:r>
              <a:rPr lang="en-GB" sz="3200" dirty="0" smtClean="0"/>
              <a:t>Upgrades – retrofitting</a:t>
            </a:r>
          </a:p>
          <a:p>
            <a:r>
              <a:rPr lang="en-GB" sz="4000" dirty="0" smtClean="0"/>
              <a:t>Neighbourhoods need to upgrade in service provision as well as investment </a:t>
            </a:r>
          </a:p>
          <a:p>
            <a:pPr lvl="1"/>
            <a:r>
              <a:rPr lang="en-GB" sz="3600" dirty="0" smtClean="0"/>
              <a:t>Health, safety, schools, etc.</a:t>
            </a:r>
          </a:p>
          <a:p>
            <a:r>
              <a:rPr lang="en-GB" sz="4000" dirty="0" smtClean="0"/>
              <a:t>Mixing old with new</a:t>
            </a:r>
          </a:p>
          <a:p>
            <a:pPr lvl="1"/>
            <a:r>
              <a:rPr lang="en-GB" sz="3600" dirty="0" smtClean="0"/>
              <a:t>Varies depending on location &amp; mix of uses</a:t>
            </a:r>
          </a:p>
          <a:p>
            <a:r>
              <a:rPr lang="en-GB" sz="4000" dirty="0" smtClean="0"/>
              <a:t>Not recreating the past but benefitting from it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2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rgbClr val="0070C0"/>
                </a:solidFill>
              </a:rPr>
              <a:t>Living the present in older buildings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Needs </a:t>
            </a:r>
            <a:r>
              <a:rPr lang="en-GB" sz="4000" dirty="0" smtClean="0"/>
              <a:t>skill</a:t>
            </a:r>
            <a:r>
              <a:rPr lang="en-GB" sz="4000" dirty="0"/>
              <a:t> </a:t>
            </a:r>
            <a:r>
              <a:rPr lang="en-GB" sz="4000" dirty="0" smtClean="0"/>
              <a:t>&amp; </a:t>
            </a:r>
            <a:r>
              <a:rPr lang="en-GB" sz="4000" dirty="0"/>
              <a:t>good design</a:t>
            </a:r>
          </a:p>
          <a:p>
            <a:pPr lvl="2"/>
            <a:r>
              <a:rPr lang="en-GB" sz="3200" dirty="0"/>
              <a:t>Keeping best of old with advanced conditions of now</a:t>
            </a:r>
          </a:p>
          <a:p>
            <a:r>
              <a:rPr lang="en-GB" sz="4000" dirty="0" smtClean="0"/>
              <a:t>Ingenuity </a:t>
            </a:r>
            <a:r>
              <a:rPr lang="en-GB" sz="4000" dirty="0"/>
              <a:t>in new uses</a:t>
            </a:r>
            <a:endParaRPr lang="en-GB" sz="4000" dirty="0" smtClean="0"/>
          </a:p>
          <a:p>
            <a:r>
              <a:rPr lang="en-GB" sz="4000" dirty="0" smtClean="0"/>
              <a:t>Harmonising </a:t>
            </a:r>
            <a:r>
              <a:rPr lang="en-GB" sz="4000" dirty="0"/>
              <a:t>cutting edge design with structures of past </a:t>
            </a:r>
          </a:p>
          <a:p>
            <a:pPr lvl="1"/>
            <a:r>
              <a:rPr lang="en-GB" sz="3600" dirty="0"/>
              <a:t>Fashion shows, art galleries, new homes in iconic shells as  examples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08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8848" cy="1325563"/>
          </a:xfrm>
        </p:spPr>
        <p:txBody>
          <a:bodyPr>
            <a:noAutofit/>
          </a:bodyPr>
          <a:lstStyle/>
          <a:p>
            <a:r>
              <a:rPr lang="en-GB" sz="4800" b="1" dirty="0" smtClean="0">
                <a:solidFill>
                  <a:srgbClr val="0070C0"/>
                </a:solidFill>
              </a:rPr>
              <a:t>Higher incomes generally lead to more heritage engagement</a:t>
            </a:r>
            <a:endParaRPr lang="en-GB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>
            <a:normAutofit/>
          </a:bodyPr>
          <a:lstStyle/>
          <a:p>
            <a:r>
              <a:rPr lang="en-GB" sz="4400" dirty="0" smtClean="0"/>
              <a:t>Evidence suggests in higher income countries built heritage valued more</a:t>
            </a:r>
          </a:p>
          <a:p>
            <a:r>
              <a:rPr lang="en-GB" sz="4400" dirty="0" smtClean="0"/>
              <a:t>Also, higher income groups in any country have greater willingness to invest in heritage</a:t>
            </a:r>
          </a:p>
          <a:p>
            <a:pPr lvl="1"/>
            <a:r>
              <a:rPr lang="en-GB" sz="4000" dirty="0" smtClean="0"/>
              <a:t>More money &amp; time  </a:t>
            </a:r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179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Implication 1: Save heritage for future generations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As economies develop leads to  higher incomes &amp; greater interest in heritage</a:t>
            </a:r>
          </a:p>
          <a:p>
            <a:r>
              <a:rPr lang="en-GB" sz="4000" dirty="0" smtClean="0"/>
              <a:t>So, need to think of the future &amp; not destroy the best of the past</a:t>
            </a:r>
          </a:p>
          <a:p>
            <a:r>
              <a:rPr lang="en-GB" sz="4000" dirty="0" smtClean="0"/>
              <a:t>Example of China</a:t>
            </a:r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2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Implication 2: Leveraging private investment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Higher income groups encourage private investment in localities</a:t>
            </a:r>
          </a:p>
          <a:p>
            <a:r>
              <a:rPr lang="en-GB" sz="3600" dirty="0" smtClean="0"/>
              <a:t>If handled sensitively leads to greater sustainability of heritage</a:t>
            </a:r>
          </a:p>
          <a:p>
            <a:pPr lvl="1"/>
            <a:r>
              <a:rPr lang="en-GB" sz="3200" dirty="0" smtClean="0"/>
              <a:t>Does not then rely on continuing state subsidy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39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04900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0070C0"/>
                </a:solidFill>
              </a:rPr>
              <a:t>Implication 3: Political muscle</a:t>
            </a:r>
            <a:endParaRPr lang="en-GB" sz="6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4901"/>
            <a:ext cx="10515600" cy="5235575"/>
          </a:xfrm>
        </p:spPr>
        <p:txBody>
          <a:bodyPr>
            <a:noAutofit/>
          </a:bodyPr>
          <a:lstStyle/>
          <a:p>
            <a:r>
              <a:rPr lang="en-GB" sz="3600" dirty="0" smtClean="0"/>
              <a:t>Higher income groups good at political power</a:t>
            </a:r>
          </a:p>
          <a:p>
            <a:pPr lvl="1"/>
            <a:r>
              <a:rPr lang="en-GB" sz="3200" dirty="0" smtClean="0"/>
              <a:t>Leads to regulations &amp; subsidies benefitting heritage</a:t>
            </a:r>
          </a:p>
          <a:p>
            <a:r>
              <a:rPr lang="en-GB" sz="3600" dirty="0" smtClean="0"/>
              <a:t>Good at approaching media &amp; projecting messages</a:t>
            </a:r>
            <a:endParaRPr lang="en-GB" sz="3600" dirty="0"/>
          </a:p>
          <a:p>
            <a:r>
              <a:rPr lang="en-GB" sz="3600" dirty="0" smtClean="0"/>
              <a:t>But need legitimation in democratic societies</a:t>
            </a:r>
          </a:p>
          <a:p>
            <a:r>
              <a:rPr lang="en-GB" sz="3600" dirty="0" smtClean="0"/>
              <a:t>Creates basis for alliance across social groups</a:t>
            </a:r>
          </a:p>
          <a:p>
            <a:pPr lvl="1"/>
            <a:r>
              <a:rPr lang="en-GB" sz="3200" dirty="0" smtClean="0"/>
              <a:t>Heritage for all, often at different locations</a:t>
            </a:r>
          </a:p>
          <a:p>
            <a:r>
              <a:rPr lang="en-GB" sz="3600" dirty="0" smtClean="0"/>
              <a:t>Consensus been achieved in many advanced economy cities</a:t>
            </a:r>
          </a:p>
          <a:p>
            <a:pPr lvl="1"/>
            <a:r>
              <a:rPr lang="en-GB" sz="3200" dirty="0" smtClean="0"/>
              <a:t>Though always fragile as land &amp; other resources scarce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MBHECSP18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A2E65-4346-4A97-9A59-AC92F11DA7B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773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2265</TotalTime>
  <Words>592</Words>
  <Application>Microsoft Office PowerPoint</Application>
  <PresentationFormat>Widescreen</PresentationFormat>
  <Paragraphs>107</Paragraphs>
  <Slides>13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Economic Benefits of Heritage Preservation  </vt:lpstr>
      <vt:lpstr>Themes</vt:lpstr>
      <vt:lpstr> Heritage as a consumption good for all</vt:lpstr>
      <vt:lpstr>Key Lessons of Successful Heritage Preservation</vt:lpstr>
      <vt:lpstr>Living the present in older buildings</vt:lpstr>
      <vt:lpstr>Higher incomes generally lead to more heritage engagement</vt:lpstr>
      <vt:lpstr>Implication 1: Save heritage for future generations</vt:lpstr>
      <vt:lpstr>Implication 2: Leveraging private investment</vt:lpstr>
      <vt:lpstr>Implication 3: Political muscle</vt:lpstr>
      <vt:lpstr>Need consensus for regeneration success </vt:lpstr>
      <vt:lpstr>Economic viability </vt:lpstr>
      <vt:lpstr>Heritage, land values &amp; innovation</vt:lpstr>
      <vt:lpstr>Land taxation &amp; renovation </vt:lpstr>
    </vt:vector>
  </TitlesOfParts>
  <Company>University of Reading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Benefits of Heritage Preservation</dc:title>
  <dc:creator>Michael Ball</dc:creator>
  <cp:lastModifiedBy>Júlio Moreno</cp:lastModifiedBy>
  <cp:revision>23</cp:revision>
  <dcterms:created xsi:type="dcterms:W3CDTF">2018-09-08T12:02:27Z</dcterms:created>
  <dcterms:modified xsi:type="dcterms:W3CDTF">2018-09-10T18:56:21Z</dcterms:modified>
</cp:coreProperties>
</file>